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947A4D-5795-4AF1-919A-864E9428867F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81C946-DCF7-4331-B017-0937798BD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“The </a:t>
            </a:r>
            <a:r>
              <a:rPr lang="en-US" dirty="0" smtClean="0"/>
              <a:t>Basics of </a:t>
            </a:r>
            <a:r>
              <a:rPr lang="en-US" smtClean="0"/>
              <a:t>Your Mind”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58384"/>
            <a:ext cx="8077200" cy="1499616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Presented 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Dr. Peter C. Rogers, D.D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., 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PhD.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19812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600200"/>
            <a:ext cx="3505200" cy="291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C:\Documents and Settings\Peter C. Rogers\My Documents\My Pictures\Head Shots\Head Shots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4118" y="5181600"/>
            <a:ext cx="127988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eter C. Rogers\Local Settings\Temporary Internet Files\Content.IE5\HDI0Q5IX\MPj043931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86000"/>
            <a:ext cx="3733800" cy="3733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The Basics of Your Mind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000" b="1" dirty="0" smtClean="0"/>
              <a:t>Thought is energy. Active thought is active energy; concentrated thought is a concentrated energy. Thought concentrated on a definite purpose becomes power.</a:t>
            </a:r>
          </a:p>
          <a:p>
            <a:pPr algn="just">
              <a:buNone/>
            </a:pPr>
            <a:endParaRPr lang="en-US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6248400"/>
            <a:ext cx="762000" cy="435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Documents and Settings\Peter C. Rogers\Local Settings\Temporary Internet Files\Content.IE5\HDI0Q5IX\MCj023206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524000"/>
            <a:ext cx="1911790" cy="1463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C:\Documents and Settings\Peter C. Rogers\Local Settings\Temporary Internet Files\Content.IE5\HV31Q9W5\MCj0433829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447800"/>
            <a:ext cx="1828572" cy="1828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3300" b="1" dirty="0" smtClean="0"/>
              <a:t>The Basics of Your Mind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The operations of the mind are produced by two parallel modes of activity, the one </a:t>
            </a:r>
            <a:r>
              <a:rPr lang="en-US" b="1" dirty="0" smtClean="0"/>
              <a:t>Conscious</a:t>
            </a:r>
            <a:r>
              <a:rPr lang="en-US" dirty="0" smtClean="0"/>
              <a:t>, and the other </a:t>
            </a:r>
            <a:r>
              <a:rPr lang="en-US" b="1" dirty="0" smtClean="0"/>
              <a:t>Subconscious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b="1" i="1" u="sng" dirty="0" smtClean="0">
                <a:solidFill>
                  <a:srgbClr val="FFC000"/>
                </a:solidFill>
              </a:rPr>
              <a:t>Conscious Mind </a:t>
            </a:r>
            <a:r>
              <a:rPr lang="en-US" dirty="0" smtClean="0"/>
              <a:t>is the center of perception, analysis, judgment, and operates through the five physical senses. (</a:t>
            </a:r>
            <a:r>
              <a:rPr lang="en-US" b="1" dirty="0" smtClean="0"/>
              <a:t>Objective</a:t>
            </a:r>
            <a:r>
              <a:rPr lang="en-US" dirty="0" smtClean="0"/>
              <a:t>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b="1" i="1" u="sng" dirty="0" smtClean="0">
                <a:solidFill>
                  <a:srgbClr val="FFC000"/>
                </a:solidFill>
              </a:rPr>
              <a:t>Subconscious Mind</a:t>
            </a:r>
            <a:r>
              <a:rPr lang="en-US" b="1" i="1" dirty="0" smtClean="0">
                <a:solidFill>
                  <a:srgbClr val="FFC000"/>
                </a:solidFill>
              </a:rPr>
              <a:t>, </a:t>
            </a:r>
            <a:r>
              <a:rPr lang="en-US" dirty="0" smtClean="0"/>
              <a:t>besides its work on the mental plane, controls the regular functions which make physical life possible. (</a:t>
            </a:r>
            <a:r>
              <a:rPr lang="en-US" b="1" dirty="0" smtClean="0"/>
              <a:t>Subjective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67650" y="6248400"/>
            <a:ext cx="97155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8160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/>
              <a:t>The Basics of Your Mind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b="1" dirty="0" smtClean="0"/>
              <a:t>Conscious Mind = </a:t>
            </a:r>
            <a:r>
              <a:rPr lang="en-US" b="1" dirty="0" smtClean="0">
                <a:solidFill>
                  <a:srgbClr val="FF0000"/>
                </a:solidFill>
              </a:rPr>
              <a:t>“The watchman at the gate”</a:t>
            </a:r>
          </a:p>
          <a:p>
            <a:pPr algn="just">
              <a:buNone/>
            </a:pPr>
            <a:endParaRPr lang="en-US" b="1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The Conscious Mind can direct the Subconscious Mind.</a:t>
            </a:r>
          </a:p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The Subconscious Mind does not engage in the process of proving.  It relies upon the Conscious Mind to guard it from mistaken impression.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6164179"/>
            <a:ext cx="838200" cy="485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C:\Documents and Settings\Peter C. Rogers\Local Settings\Temporary Internet Files\Content.IE5\HDI0Q5IX\MCj015000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8547" y="1371600"/>
            <a:ext cx="1315453" cy="1295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 descr="C:\Documents and Settings\Peter C. Rogers\Local Settings\Temporary Internet Files\Content.IE5\HDI0Q5IX\MCj015000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1315453" cy="1295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Golden 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000" b="1" dirty="0" smtClean="0"/>
              <a:t>The Basics of Your Mind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Bodoni MT Black" pitchFamily="18" charset="0"/>
              </a:rPr>
              <a:t>AFFIRMATIONS</a:t>
            </a:r>
          </a:p>
          <a:p>
            <a:pPr algn="ctr">
              <a:buNone/>
            </a:pPr>
            <a:endParaRPr lang="en-US" b="1" dirty="0" smtClean="0"/>
          </a:p>
          <a:p>
            <a:pPr algn="just"/>
            <a:r>
              <a:rPr lang="en-US" b="1" dirty="0" smtClean="0"/>
              <a:t>Strong counter suggestions, frequently repeated which the mind must accept.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That which we do over and over becomes mechanical/habit. </a:t>
            </a:r>
            <a:r>
              <a:rPr lang="en-US" dirty="0" smtClean="0"/>
              <a:t>(Driving a stick shift)</a:t>
            </a:r>
          </a:p>
          <a:p>
            <a:pPr algn="just"/>
            <a:endParaRPr lang="en-US" b="1" dirty="0" smtClean="0"/>
          </a:p>
          <a:p>
            <a:pPr algn="ctr">
              <a:buNone/>
            </a:pPr>
            <a:r>
              <a:rPr lang="en-US" sz="3000" b="1" dirty="0" smtClean="0">
                <a:solidFill>
                  <a:srgbClr val="FFC000"/>
                </a:solidFill>
                <a:latin typeface="Bodoni MT Black" pitchFamily="18" charset="0"/>
              </a:rPr>
              <a:t>Thought=Action=Habit=Character=Destiny</a:t>
            </a:r>
          </a:p>
          <a:p>
            <a:pPr algn="just"/>
            <a:endParaRPr lang="en-US" b="1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6275294"/>
            <a:ext cx="752475" cy="354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Two 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b="1" dirty="0" smtClean="0"/>
          </a:p>
          <a:p>
            <a:pPr algn="just"/>
            <a:r>
              <a:rPr lang="en-US" sz="3800" b="1" dirty="0" smtClean="0"/>
              <a:t>The </a:t>
            </a:r>
            <a:r>
              <a:rPr lang="en-US" sz="3800" b="1" dirty="0" smtClean="0">
                <a:solidFill>
                  <a:srgbClr val="FFC000"/>
                </a:solidFill>
              </a:rPr>
              <a:t>Conscious</a:t>
            </a:r>
            <a:r>
              <a:rPr lang="en-US" sz="3800" b="1" dirty="0" smtClean="0"/>
              <a:t> and </a:t>
            </a:r>
            <a:r>
              <a:rPr lang="en-US" sz="3800" b="1" dirty="0" smtClean="0">
                <a:solidFill>
                  <a:srgbClr val="FFC000"/>
                </a:solidFill>
              </a:rPr>
              <a:t>Subconscious</a:t>
            </a:r>
            <a:r>
              <a:rPr lang="en-US" sz="3800" b="1" dirty="0" smtClean="0"/>
              <a:t> are the two modes of mental activity.</a:t>
            </a:r>
          </a:p>
          <a:p>
            <a:pPr algn="just"/>
            <a:endParaRPr lang="en-US" sz="3800" b="1" dirty="0" smtClean="0"/>
          </a:p>
          <a:p>
            <a:pPr algn="just"/>
            <a:r>
              <a:rPr lang="en-US" sz="3800" b="1" dirty="0" smtClean="0"/>
              <a:t>Ease and perfection depend entirely upon the degree in which you cease to depend upon the Conscious Mind.</a:t>
            </a:r>
          </a:p>
          <a:p>
            <a:pPr algn="just"/>
            <a:endParaRPr lang="en-US" sz="3800" b="1" dirty="0" smtClean="0"/>
          </a:p>
          <a:p>
            <a:pPr algn="just"/>
            <a:r>
              <a:rPr lang="en-US" sz="3800" b="1" dirty="0" smtClean="0"/>
              <a:t>The value of the Subconscious is enormous</a:t>
            </a:r>
            <a:r>
              <a:rPr lang="en-US" sz="3800" b="1" dirty="0" smtClean="0">
                <a:solidFill>
                  <a:srgbClr val="FFC000"/>
                </a:solidFill>
              </a:rPr>
              <a:t>: It guides you, it warns you, it controls the vital processes, and it is the seat of memory.</a:t>
            </a:r>
          </a:p>
          <a:p>
            <a:pPr algn="just"/>
            <a:endParaRPr lang="en-US" sz="3800" b="1" dirty="0" smtClean="0">
              <a:solidFill>
                <a:srgbClr val="FFC000"/>
              </a:solidFill>
            </a:endParaRPr>
          </a:p>
          <a:p>
            <a:pPr algn="just"/>
            <a:r>
              <a:rPr lang="en-US" sz="3800" b="1" dirty="0" smtClean="0"/>
              <a:t>The Conscious Mind has the faculty of discrimination</a:t>
            </a:r>
            <a:r>
              <a:rPr lang="en-US" sz="3800" b="1" dirty="0" smtClean="0">
                <a:solidFill>
                  <a:srgbClr val="FFC000"/>
                </a:solidFill>
              </a:rPr>
              <a:t>; it has the power of reasoning; it is the seat of will and may impress the Subconscious.</a:t>
            </a:r>
          </a:p>
          <a:p>
            <a:pPr algn="just"/>
            <a:endParaRPr lang="en-US" sz="3800" b="1" dirty="0" smtClean="0">
              <a:solidFill>
                <a:srgbClr val="FFC000"/>
              </a:solidFill>
            </a:endParaRPr>
          </a:p>
          <a:p>
            <a:pPr algn="just"/>
            <a:r>
              <a:rPr lang="en-US" sz="3800" b="1" dirty="0" smtClean="0"/>
              <a:t>To impress the Subconscious, mentally state what you want.</a:t>
            </a:r>
          </a:p>
          <a:p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6400800"/>
            <a:ext cx="457200" cy="22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Two 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79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If your desire is in harmony, forces will be set in motion which will bring about the result.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Your environment reflects conditions corresponding to the </a:t>
            </a:r>
            <a:r>
              <a:rPr lang="en-US" sz="2400" b="1" dirty="0" smtClean="0">
                <a:solidFill>
                  <a:srgbClr val="FFC000"/>
                </a:solidFill>
              </a:rPr>
              <a:t>Predominant Mental Attitude (PMA) </a:t>
            </a:r>
            <a:r>
              <a:rPr lang="en-US" sz="2400" b="1" dirty="0" smtClean="0"/>
              <a:t>which you entertain.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</a:t>
            </a:r>
            <a:r>
              <a:rPr lang="en-US" sz="2400" b="1" dirty="0" smtClean="0">
                <a:solidFill>
                  <a:srgbClr val="FFC000"/>
                </a:solidFill>
              </a:rPr>
              <a:t>Law of Attraction </a:t>
            </a:r>
            <a:r>
              <a:rPr lang="en-US" sz="2400" b="1" dirty="0" smtClean="0"/>
              <a:t>states that your environment reflects your (PMA).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Thought is creative energy and will automatically correlate with its object and bring it into manifestation.</a:t>
            </a:r>
          </a:p>
          <a:p>
            <a:pPr algn="just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just">
              <a:buNone/>
            </a:pPr>
            <a:endParaRPr lang="en-US" sz="1600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6324600"/>
            <a:ext cx="598714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Two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633222" indent="-514350" algn="just">
              <a:buAutoNum type="arabicPeriod" startAt="11"/>
            </a:pPr>
            <a:r>
              <a:rPr lang="en-US" b="1" dirty="0" smtClean="0"/>
              <a:t>What are the two modes of mental activity?  </a:t>
            </a:r>
            <a:r>
              <a:rPr lang="en-US" b="1" i="1" dirty="0" smtClean="0">
                <a:solidFill>
                  <a:srgbClr val="FFC000"/>
                </a:solidFill>
              </a:rPr>
              <a:t>Conscious and Subconscious.</a:t>
            </a:r>
          </a:p>
          <a:p>
            <a:pPr marL="633222" indent="-514350" algn="just">
              <a:buAutoNum type="arabicPeriod" startAt="11"/>
            </a:pPr>
            <a:endParaRPr lang="en-US" b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"/>
            </a:pPr>
            <a:r>
              <a:rPr lang="en-US" b="1" dirty="0" smtClean="0"/>
              <a:t>Upon what do ease and perfection depend?  </a:t>
            </a:r>
            <a:r>
              <a:rPr lang="en-US" b="1" i="1" dirty="0" smtClean="0">
                <a:solidFill>
                  <a:srgbClr val="FFC000"/>
                </a:solidFill>
              </a:rPr>
              <a:t>Ease and perfection depend entirely upon the degree in which we cease to depend upon the conscious mind.</a:t>
            </a:r>
          </a:p>
          <a:p>
            <a:pPr marL="633222" indent="-514350" algn="just">
              <a:buAutoNum type="arabicPeriod" startAt="11"/>
            </a:pPr>
            <a:endParaRPr lang="en-US" b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"/>
            </a:pPr>
            <a:r>
              <a:rPr lang="en-US" b="1" dirty="0" smtClean="0"/>
              <a:t>What is the value of the subconscious?  </a:t>
            </a:r>
            <a:r>
              <a:rPr lang="en-US" b="1" i="1" dirty="0" smtClean="0">
                <a:solidFill>
                  <a:srgbClr val="FFC000"/>
                </a:solidFill>
              </a:rPr>
              <a:t>It is enormous; it guides us, warns us, it controls the vital processes and is the seat of memory.</a:t>
            </a:r>
          </a:p>
          <a:p>
            <a:pPr marL="633222" indent="-514350" algn="just">
              <a:buAutoNum type="arabicPeriod" startAt="11"/>
            </a:pPr>
            <a:endParaRPr lang="en-US" b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"/>
            </a:pPr>
            <a:r>
              <a:rPr lang="en-US" b="1" dirty="0" smtClean="0"/>
              <a:t>What are some of the functions of the Conscious Mind</a:t>
            </a:r>
            <a:r>
              <a:rPr lang="en-US" b="1" i="1" dirty="0" smtClean="0"/>
              <a:t>?</a:t>
            </a:r>
            <a:r>
              <a:rPr lang="en-US" b="1" i="1" dirty="0" smtClean="0">
                <a:solidFill>
                  <a:srgbClr val="FFC000"/>
                </a:solidFill>
              </a:rPr>
              <a:t>  It has the faculty of discrimination; it has the power of reasoning; it is the seat of the will and may impress the Subconscious.</a:t>
            </a:r>
          </a:p>
          <a:p>
            <a:pPr marL="633222" indent="-514350" algn="just">
              <a:buAutoNum type="arabicPeriod" startAt="11"/>
            </a:pPr>
            <a:endParaRPr lang="en-US" b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1"/>
            </a:pPr>
            <a:r>
              <a:rPr lang="en-US" b="1" dirty="0" smtClean="0"/>
              <a:t>How has the distinction between the Conscious and Subconscious been expressed? 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C000"/>
                </a:solidFill>
              </a:rPr>
              <a:t>Conscious Mind is reasoning will.  Subconscious Mind is instinctive desire, the result of past reasoning will.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6477000"/>
            <a:ext cx="677333" cy="22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0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Two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marL="633222" indent="-514350" algn="just">
              <a:buAutoNum type="arabicPeriod" startAt="16"/>
            </a:pPr>
            <a:r>
              <a:rPr lang="en-US" b="1" dirty="0" smtClean="0"/>
              <a:t>What method is necessary in order to impress the Subconscious?  </a:t>
            </a:r>
            <a:r>
              <a:rPr lang="en-US" b="1" i="1" dirty="0" smtClean="0">
                <a:solidFill>
                  <a:srgbClr val="FFC000"/>
                </a:solidFill>
              </a:rPr>
              <a:t>Mentally state what is wanted.</a:t>
            </a:r>
          </a:p>
          <a:p>
            <a:pPr marL="633222" indent="-514350" algn="just">
              <a:buAutoNum type="arabicPeriod" startAt="16"/>
            </a:pPr>
            <a:endParaRPr lang="en-US" b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6"/>
            </a:pPr>
            <a:r>
              <a:rPr lang="en-US" b="1" dirty="0" smtClean="0"/>
              <a:t>What will be the result</a:t>
            </a:r>
            <a:r>
              <a:rPr lang="en-US" b="1" i="1" dirty="0" smtClean="0"/>
              <a:t>?  </a:t>
            </a:r>
            <a:r>
              <a:rPr lang="en-US" b="1" i="1" dirty="0" smtClean="0">
                <a:solidFill>
                  <a:srgbClr val="FFC000"/>
                </a:solidFill>
              </a:rPr>
              <a:t>If the desire is in harmony with the forward movement of the great whole, forces will be set in motion which will bring about the result.</a:t>
            </a:r>
          </a:p>
          <a:p>
            <a:pPr marL="633222" indent="-514350" algn="just">
              <a:buAutoNum type="arabicPeriod" startAt="16"/>
            </a:pPr>
            <a:endParaRPr lang="en-US" b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6"/>
            </a:pPr>
            <a:r>
              <a:rPr lang="en-US" b="1" dirty="0" smtClean="0"/>
              <a:t>What is the result of the operation of this law?  </a:t>
            </a:r>
            <a:r>
              <a:rPr lang="en-US" b="1" i="1" dirty="0" smtClean="0">
                <a:solidFill>
                  <a:srgbClr val="FFC000"/>
                </a:solidFill>
              </a:rPr>
              <a:t>Our environment reflects conditions corresponding to the Predominant Mental Attitude which we entertain.</a:t>
            </a:r>
          </a:p>
          <a:p>
            <a:pPr marL="633222" indent="-514350" algn="just">
              <a:buAutoNum type="arabicPeriod" startAt="16"/>
            </a:pPr>
            <a:endParaRPr lang="en-US" b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6"/>
            </a:pPr>
            <a:r>
              <a:rPr lang="en-US" b="1" dirty="0" smtClean="0"/>
              <a:t>What name has been given to this law?  </a:t>
            </a:r>
            <a:r>
              <a:rPr lang="en-US" b="1" i="1" dirty="0" smtClean="0">
                <a:solidFill>
                  <a:srgbClr val="FFC000"/>
                </a:solidFill>
              </a:rPr>
              <a:t>The Law of Attraction.</a:t>
            </a:r>
          </a:p>
          <a:p>
            <a:pPr marL="633222" indent="-514350" algn="just">
              <a:buAutoNum type="arabicPeriod" startAt="16"/>
            </a:pPr>
            <a:endParaRPr lang="en-US" b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6"/>
            </a:pPr>
            <a:r>
              <a:rPr lang="en-US" b="1" dirty="0" smtClean="0"/>
              <a:t>How is the law stated?  </a:t>
            </a:r>
            <a:r>
              <a:rPr lang="en-US" b="1" i="1" dirty="0" smtClean="0">
                <a:solidFill>
                  <a:srgbClr val="FFC000"/>
                </a:solidFill>
              </a:rPr>
              <a:t>Thought is a creative energy, and will automatically correlate with its object and bring it into manifestation.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6477000"/>
            <a:ext cx="698500" cy="22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4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329</TotalTime>
  <Words>573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Master Key System Part Two     “The Basics of Your Mind”</vt:lpstr>
      <vt:lpstr>Master Key System Part Two</vt:lpstr>
      <vt:lpstr>Master Key System Part Two</vt:lpstr>
      <vt:lpstr>Master Key System Part Two</vt:lpstr>
      <vt:lpstr>Master Key System Part Two</vt:lpstr>
      <vt:lpstr>Part Two  Main Points</vt:lpstr>
      <vt:lpstr>Part Two  Main Points</vt:lpstr>
      <vt:lpstr>Part Two Study Questions</vt:lpstr>
      <vt:lpstr>Part Two Study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Key System Part Two</dc:title>
  <dc:creator>Peter C. Rogers</dc:creator>
  <cp:lastModifiedBy>Peter C. Rogers</cp:lastModifiedBy>
  <cp:revision>44</cp:revision>
  <dcterms:created xsi:type="dcterms:W3CDTF">2010-02-05T18:40:45Z</dcterms:created>
  <dcterms:modified xsi:type="dcterms:W3CDTF">2012-12-21T04:49:24Z</dcterms:modified>
</cp:coreProperties>
</file>