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261159C-431E-4CF1-9FC4-FD60177042CA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C57366-1C50-4240-969E-1FA4E1402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peterrogers.com/" TargetMode="External"/><Relationship Id="rId2" Type="http://schemas.openxmlformats.org/officeDocument/2006/relationships/hyperlink" Target="http://www.ultimatetruthbook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12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“The Spirit of Things”</a:t>
            </a:r>
            <a:endParaRPr lang="en-US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1219200"/>
            <a:ext cx="3371850" cy="3371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62000" y="5357813"/>
            <a:ext cx="8077200" cy="1500187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72200"/>
            <a:ext cx="1447800" cy="68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/>
              <a:t>Power depends upon recognition and use.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Recognition is consciousness.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You become conscious of power by thinking.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Correct scientific thinking is the true business of life.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Correct scientific thinking is the ability to adjust your thought processes to the will of the Universal.  In other words, to cooperate with Natural Laws.</a:t>
            </a:r>
            <a:endParaRPr lang="en-US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8768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29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Correct scientific thinking is accomplished by securing a perfect understanding of the principles, forces, methods and combinations of you mind.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The Universal Mind is the basic fact of all existence.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All lack, limitation, disease and discord are due to the same law. The law operates non-stop bringing about conditions that correspond with the originating thought.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Inspiration is the art of realizing the omnipotence of omniscience.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The conditions with which you meet depends upon the quality of your thought.  What you </a:t>
            </a:r>
            <a:r>
              <a:rPr lang="en-US" b="1" dirty="0" smtClean="0">
                <a:solidFill>
                  <a:srgbClr val="FFC000"/>
                </a:solidFill>
              </a:rPr>
              <a:t>“</a:t>
            </a:r>
            <a:r>
              <a:rPr lang="en-US" b="1" i="1" dirty="0" smtClean="0">
                <a:solidFill>
                  <a:srgbClr val="FFC000"/>
                </a:solidFill>
              </a:rPr>
              <a:t>do”</a:t>
            </a:r>
            <a:r>
              <a:rPr lang="en-US" b="1" dirty="0" smtClean="0"/>
              <a:t> depends upon what you </a:t>
            </a:r>
            <a:r>
              <a:rPr lang="en-US" b="1" dirty="0" smtClean="0">
                <a:solidFill>
                  <a:srgbClr val="FFC000"/>
                </a:solidFill>
              </a:rPr>
              <a:t>“</a:t>
            </a:r>
            <a:r>
              <a:rPr lang="en-US" b="1" i="1" dirty="0" smtClean="0">
                <a:solidFill>
                  <a:srgbClr val="FFC000"/>
                </a:solidFill>
              </a:rPr>
              <a:t>are”</a:t>
            </a:r>
            <a:r>
              <a:rPr lang="en-US" b="1" dirty="0" smtClean="0"/>
              <a:t> and what you are depends upon what you </a:t>
            </a:r>
            <a:r>
              <a:rPr lang="en-US" b="1" dirty="0" smtClean="0">
                <a:solidFill>
                  <a:srgbClr val="FFC000"/>
                </a:solidFill>
              </a:rPr>
              <a:t>“</a:t>
            </a:r>
            <a:r>
              <a:rPr lang="en-US" b="1" i="1" dirty="0" smtClean="0">
                <a:solidFill>
                  <a:srgbClr val="FFC000"/>
                </a:solidFill>
              </a:rPr>
              <a:t>think.”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400800"/>
            <a:ext cx="5334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2999"/>
          </a:xfrm>
        </p:spPr>
        <p:txBody>
          <a:bodyPr>
            <a:normAutofit fontScale="77500" lnSpcReduction="20000"/>
          </a:bodyPr>
          <a:lstStyle/>
          <a:p>
            <a:pPr marL="633222" indent="-514350" algn="just">
              <a:buAutoNum type="arabicPeriod" startAt="191"/>
            </a:pPr>
            <a:r>
              <a:rPr lang="en-US" b="1" dirty="0" smtClean="0"/>
              <a:t>Upon what condition does power depend</a:t>
            </a:r>
            <a:r>
              <a:rPr lang="en-US" b="1" i="1" dirty="0" smtClean="0"/>
              <a:t>?</a:t>
            </a:r>
            <a:r>
              <a:rPr lang="en-US" b="1" i="1" dirty="0" smtClean="0">
                <a:solidFill>
                  <a:srgbClr val="FFC000"/>
                </a:solidFill>
              </a:rPr>
              <a:t>  Upon recognition and use.</a:t>
            </a:r>
          </a:p>
          <a:p>
            <a:pPr marL="633222" indent="-514350" algn="just">
              <a:buAutoNum type="arabicPeriod" startAt="191"/>
            </a:pPr>
            <a:endParaRPr lang="en-US" b="1" dirty="0" smtClean="0"/>
          </a:p>
          <a:p>
            <a:pPr marL="633222" indent="-514350" algn="just">
              <a:buAutoNum type="arabicPeriod" startAt="191"/>
            </a:pPr>
            <a:r>
              <a:rPr lang="en-US" b="1" dirty="0" smtClean="0"/>
              <a:t> What is recognition?  </a:t>
            </a:r>
            <a:r>
              <a:rPr lang="en-US" b="1" i="1" dirty="0" smtClean="0">
                <a:solidFill>
                  <a:srgbClr val="FFC000"/>
                </a:solidFill>
              </a:rPr>
              <a:t>Consciousness.</a:t>
            </a:r>
          </a:p>
          <a:p>
            <a:pPr marL="633222" indent="-514350" algn="just">
              <a:buAutoNum type="arabicPeriod" startAt="191"/>
            </a:pPr>
            <a:endParaRPr lang="en-US" b="1" dirty="0" smtClean="0"/>
          </a:p>
          <a:p>
            <a:pPr marL="633222" indent="-514350" algn="just">
              <a:buAutoNum type="arabicPeriod" startAt="191"/>
            </a:pPr>
            <a:r>
              <a:rPr lang="en-US" b="1" dirty="0" smtClean="0"/>
              <a:t> How do you become conscious of power?  </a:t>
            </a:r>
            <a:r>
              <a:rPr lang="en-US" b="1" i="1" dirty="0" smtClean="0">
                <a:solidFill>
                  <a:srgbClr val="FFC000"/>
                </a:solidFill>
              </a:rPr>
              <a:t>By thinking.</a:t>
            </a:r>
          </a:p>
          <a:p>
            <a:pPr marL="633222" indent="-514350" algn="just">
              <a:buAutoNum type="arabicPeriod" startAt="191"/>
            </a:pPr>
            <a:endParaRPr lang="en-US" b="1" dirty="0" smtClean="0"/>
          </a:p>
          <a:p>
            <a:pPr marL="633222" indent="-514350" algn="just">
              <a:buAutoNum type="arabicPeriod" startAt="191"/>
            </a:pPr>
            <a:r>
              <a:rPr lang="en-US" b="1" dirty="0" smtClean="0"/>
              <a:t> What then is the true business of life?  </a:t>
            </a:r>
            <a:r>
              <a:rPr lang="en-US" b="1" i="1" dirty="0" smtClean="0">
                <a:solidFill>
                  <a:srgbClr val="FFC000"/>
                </a:solidFill>
              </a:rPr>
              <a:t>Correct scientific thinking.</a:t>
            </a:r>
          </a:p>
          <a:p>
            <a:pPr marL="633222" indent="-514350" algn="just">
              <a:buAutoNum type="arabicPeriod" startAt="191"/>
            </a:pPr>
            <a:endParaRPr lang="en-US" b="1" dirty="0" smtClean="0"/>
          </a:p>
          <a:p>
            <a:pPr marL="633222" indent="-514350" algn="just">
              <a:buAutoNum type="arabicPeriod" startAt="191"/>
            </a:pPr>
            <a:r>
              <a:rPr lang="en-US" b="1" dirty="0" smtClean="0"/>
              <a:t> What is correct scientific thinking?  </a:t>
            </a:r>
            <a:r>
              <a:rPr lang="en-US" b="1" i="1" dirty="0" smtClean="0">
                <a:solidFill>
                  <a:srgbClr val="FFC000"/>
                </a:solidFill>
              </a:rPr>
              <a:t>The ability to adjust your thought processes to the will of the Universal.  In other words, to cooperate with Natural laws.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324600"/>
            <a:ext cx="48768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Twenty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 fontScale="62500" lnSpcReduction="20000"/>
          </a:bodyPr>
          <a:lstStyle/>
          <a:p>
            <a:pPr marL="633222" indent="-514350" algn="just">
              <a:buAutoNum type="arabicPeriod" startAt="196"/>
            </a:pPr>
            <a:r>
              <a:rPr lang="en-US" b="1" dirty="0" smtClean="0"/>
              <a:t>How is this accomplished?  </a:t>
            </a:r>
            <a:r>
              <a:rPr lang="en-US" b="1" i="1" dirty="0" smtClean="0">
                <a:solidFill>
                  <a:srgbClr val="FFC000"/>
                </a:solidFill>
              </a:rPr>
              <a:t>By securing a perfect understanding of the principles, forces, methods and combinations of mind.</a:t>
            </a:r>
          </a:p>
          <a:p>
            <a:pPr marL="633222" indent="-514350" algn="just">
              <a:buAutoNum type="arabicPeriod" startAt="196"/>
            </a:pPr>
            <a:endParaRPr lang="en-US" b="1" dirty="0" smtClean="0"/>
          </a:p>
          <a:p>
            <a:pPr marL="633222" indent="-514350" algn="just">
              <a:buAutoNum type="arabicPeriod" startAt="196"/>
            </a:pPr>
            <a:r>
              <a:rPr lang="en-US" b="1" dirty="0" smtClean="0"/>
              <a:t> What is this Universal Mind?  </a:t>
            </a:r>
            <a:r>
              <a:rPr lang="en-US" b="1" i="1" dirty="0" smtClean="0">
                <a:solidFill>
                  <a:srgbClr val="FFC000"/>
                </a:solidFill>
              </a:rPr>
              <a:t>The basic fact of all existence.</a:t>
            </a:r>
          </a:p>
          <a:p>
            <a:pPr marL="633222" indent="-514350" algn="just">
              <a:buAutoNum type="arabicPeriod" startAt="196"/>
            </a:pPr>
            <a:endParaRPr lang="en-US" b="1" dirty="0" smtClean="0"/>
          </a:p>
          <a:p>
            <a:pPr marL="633222" indent="-514350" algn="just">
              <a:buAutoNum type="arabicPeriod" startAt="196"/>
            </a:pPr>
            <a:r>
              <a:rPr lang="en-US" b="1" dirty="0" smtClean="0"/>
              <a:t> What is the cause of all lack, limitation, disease and discord? </a:t>
            </a:r>
            <a:r>
              <a:rPr lang="en-US" b="1" i="1" dirty="0" smtClean="0">
                <a:solidFill>
                  <a:srgbClr val="FFC000"/>
                </a:solidFill>
              </a:rPr>
              <a:t> It is due to the operation of exactly the same law, the law operates relentlessly and is continually bringing about conditions in correspondence with the thought which originated or created them.</a:t>
            </a:r>
          </a:p>
          <a:p>
            <a:pPr marL="633222" indent="-514350" algn="just">
              <a:buAutoNum type="arabicPeriod" startAt="196"/>
            </a:pPr>
            <a:endParaRPr lang="en-US" b="1" dirty="0" smtClean="0"/>
          </a:p>
          <a:p>
            <a:pPr marL="633222" indent="-514350" algn="just">
              <a:buAutoNum type="arabicPeriod" startAt="196"/>
            </a:pPr>
            <a:r>
              <a:rPr lang="en-US" b="1" dirty="0" smtClean="0"/>
              <a:t> What is inspiration</a:t>
            </a:r>
            <a:r>
              <a:rPr lang="en-US" b="1" i="1" dirty="0" smtClean="0"/>
              <a:t>?</a:t>
            </a:r>
            <a:r>
              <a:rPr lang="en-US" b="1" i="1" dirty="0" smtClean="0">
                <a:solidFill>
                  <a:srgbClr val="FFC000"/>
                </a:solidFill>
              </a:rPr>
              <a:t>  The art of realizing the omnipresence of omnipotence.</a:t>
            </a:r>
          </a:p>
          <a:p>
            <a:pPr marL="633222" indent="-514350" algn="just">
              <a:buAutoNum type="arabicPeriod" startAt="196"/>
            </a:pPr>
            <a:endParaRPr lang="en-US" b="1" dirty="0" smtClean="0"/>
          </a:p>
          <a:p>
            <a:pPr marL="633222" indent="-514350" algn="just">
              <a:buAutoNum type="arabicPeriod" startAt="196"/>
            </a:pPr>
            <a:r>
              <a:rPr lang="en-US" b="1" dirty="0" smtClean="0"/>
              <a:t> Upon what does the conditions with which you meet depend?  </a:t>
            </a:r>
            <a:r>
              <a:rPr lang="en-US" b="1" i="1" dirty="0" smtClean="0">
                <a:solidFill>
                  <a:srgbClr val="FFC000"/>
                </a:solidFill>
              </a:rPr>
              <a:t>Upon the quality of your thought.  Because what you “do” depends upon what you “are” and what you are depends upon what you “think.”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None/>
            </a:pPr>
            <a:endParaRPr lang="en-US" sz="2400" b="1" dirty="0" smtClean="0"/>
          </a:p>
          <a:p>
            <a:pPr algn="just"/>
            <a:r>
              <a:rPr lang="en-US" sz="2400" b="1" dirty="0" smtClean="0"/>
              <a:t>There is no place that God is not.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results of beneficial thoughts is called </a:t>
            </a:r>
            <a:r>
              <a:rPr lang="en-US" sz="2400" b="1" i="1" dirty="0" smtClean="0">
                <a:solidFill>
                  <a:srgbClr val="FFC000"/>
                </a:solidFill>
              </a:rPr>
              <a:t>“Good.”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results of destructive thoughts is called </a:t>
            </a:r>
            <a:r>
              <a:rPr lang="en-US" sz="2400" b="1" i="1" dirty="0" smtClean="0">
                <a:solidFill>
                  <a:srgbClr val="FFC000"/>
                </a:solidFill>
              </a:rPr>
              <a:t>“Evil.”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Both are simply words to indicate the nature of thought.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Thought precedes action; action precedes conditions.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400800"/>
            <a:ext cx="457200" cy="342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Documents and Settings\Peter C. Rogers\Local Settings\Temporary Internet Files\Content.IE5\M0VPXDY8\MCj044175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438400"/>
            <a:ext cx="838200" cy="83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Documents and Settings\Peter C. Rogers\Local Settings\Temporary Internet Files\Content.IE5\HDI0Q5IX\MCj0441757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3124200"/>
            <a:ext cx="7620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C:\Documents and Settings\Peter C. Rogers\Local Settings\Temporary Internet Files\Content.IE5\HV31Q9W5\MCj0441366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0" y="3810000"/>
            <a:ext cx="838200" cy="83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 descr="C:\Documents and Settings\Peter C. Rogers\Local Settings\Temporary Internet Files\Content.IE5\M0VPXDY8\MCj0441376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0" y="4648200"/>
            <a:ext cx="7620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C:\Documents and Settings\Peter C. Rogers\Local Settings\Temporary Internet Files\Content.IE5\HDI0Q5IX\MCj04417580000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5410200"/>
            <a:ext cx="76200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uinver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971801"/>
            <a:ext cx="6324600" cy="31242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             </a:t>
            </a:r>
            <a:r>
              <a:rPr lang="en-US" sz="2400" b="1" smtClean="0">
                <a:solidFill>
                  <a:schemeClr val="bg1"/>
                </a:solidFill>
              </a:rPr>
              <a:t>The essence </a:t>
            </a:r>
            <a:r>
              <a:rPr lang="en-US" sz="2400" b="1" dirty="0" smtClean="0">
                <a:solidFill>
                  <a:schemeClr val="bg1"/>
                </a:solidFill>
              </a:rPr>
              <a:t>of the Universe is within you; it is you.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0" y="6324600"/>
            <a:ext cx="5334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If you think lack, limitation or discord you will see the results everywhere you look.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If you think poverty, unhappiness and disease, the results of your thoughts are certain.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That which you fear the most will come upon you.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You attract the results of your ignorance.</a:t>
            </a:r>
            <a:endParaRPr lang="en-US" sz="2400" b="1" dirty="0"/>
          </a:p>
        </p:txBody>
      </p:sp>
      <p:pic>
        <p:nvPicPr>
          <p:cNvPr id="4" name="Picture 3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6324600"/>
            <a:ext cx="5334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1524000"/>
            <a:ext cx="814672" cy="83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C:\Documents and Settings\Peter C. Rogers\Local Settings\Temporary Internet Files\Content.IE5\ME2O0LVN\MCj044188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209800"/>
            <a:ext cx="585121" cy="815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Once you recognize the Unity of all things and that the source of all power comes from within, you’re able to tap the source of inspiration.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400800"/>
            <a:ext cx="533400" cy="333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 descr="child_univer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3725489"/>
            <a:ext cx="7239000" cy="29039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Picture 11" descr="atom-electron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1600200"/>
            <a:ext cx="1121457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Picture 12" descr="atom-electron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48600" y="1600200"/>
            <a:ext cx="1121457" cy="990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In order to secure the larger supply, your demand must be increased.  Once you increase your demand, the supply will follow.  You will find yourself coming into a larger and larger supply of life, energy and vitality.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2400" b="1" dirty="0"/>
          </a:p>
        </p:txBody>
      </p:sp>
      <p:pic>
        <p:nvPicPr>
          <p:cNvPr id="4" name="Picture 3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400800"/>
            <a:ext cx="48768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C:\Documents and Settings\Peter C. Rogers\Local Settings\Temporary Internet Files\Content.IE5\ME2O0LVN\MPj0305825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114800"/>
            <a:ext cx="2800604" cy="2590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099" name="Picture 3" descr="C:\Documents and Settings\Peter C. Rogers\Local Settings\Temporary Internet Files\Content.IE5\HV31Q9W5\MCj0149862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05800" y="1447800"/>
            <a:ext cx="630058" cy="1295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2" name="Picture 6" descr="C:\Documents and Settings\Peter C. Rogers\Local Settings\Temporary Internet Files\Content.IE5\ME2O0LVN\MCj0282254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600200"/>
            <a:ext cx="796442" cy="8778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0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This Pranic Energy, or Pranic Ether, you could not exist a moment without it.  It is the Cosmic Energy; it is the life of the Solar Plexus.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>
              <a:buNone/>
            </a:pPr>
            <a:r>
              <a:rPr lang="en-US" sz="1600" b="1" i="1" dirty="0" smtClean="0"/>
              <a:t>                                                       </a:t>
            </a:r>
            <a:r>
              <a:rPr lang="en-US" sz="2000" b="1" i="1" dirty="0" smtClean="0"/>
              <a:t>“If you take air away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  you have a couple of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 minutes before you die;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 if you take water away 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 you have even more time;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 and if you take food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away, you have more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time still, but if you break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Prana from Spirit, death</a:t>
            </a:r>
          </a:p>
          <a:p>
            <a:pPr algn="just">
              <a:buNone/>
            </a:pPr>
            <a:r>
              <a:rPr lang="en-US" sz="2000" b="1" i="1" dirty="0" smtClean="0"/>
              <a:t>                                             is instantaneous.” pg. 15                                                     </a:t>
            </a:r>
            <a:r>
              <a:rPr lang="en-US" sz="2000" b="1" i="1" dirty="0" smtClean="0">
                <a:solidFill>
                  <a:schemeClr val="tx2"/>
                </a:solidFill>
              </a:rPr>
              <a:t> </a:t>
            </a:r>
          </a:p>
          <a:p>
            <a:pPr algn="ctr">
              <a:buNone/>
            </a:pPr>
            <a:r>
              <a:rPr lang="en-US" sz="1600" b="1" i="1" dirty="0" smtClean="0">
                <a:solidFill>
                  <a:schemeClr val="tx2"/>
                </a:solidFill>
              </a:rPr>
              <a:t>                                                                                                   </a:t>
            </a:r>
            <a:r>
              <a:rPr lang="en-US" sz="1600" b="1" dirty="0" smtClean="0">
                <a:solidFill>
                  <a:srgbClr val="0070C0"/>
                </a:solidFill>
                <a:hlinkClick r:id="rId2"/>
              </a:rPr>
              <a:t>www.ultimatetruthbooks.com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1600" b="1" i="1" dirty="0" smtClean="0">
                <a:solidFill>
                  <a:srgbClr val="0070C0"/>
                </a:solidFill>
              </a:rPr>
              <a:t>                                                                                       </a:t>
            </a:r>
            <a:r>
              <a:rPr lang="en-US" sz="1600" b="1" dirty="0" smtClean="0">
                <a:solidFill>
                  <a:srgbClr val="0070C0"/>
                </a:solidFill>
                <a:hlinkClick r:id="rId3"/>
              </a:rPr>
              <a:t>www.drpeterrogers.com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1600" b="1" i="1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58200" y="6324600"/>
            <a:ext cx="5334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Book Imag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62600" y="3352800"/>
            <a:ext cx="1789845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Thought is creative vibration.</a:t>
            </a:r>
          </a:p>
          <a:p>
            <a:pPr algn="just"/>
            <a:r>
              <a:rPr lang="en-US" sz="2400" b="1" dirty="0" smtClean="0"/>
              <a:t>The quality of your conditions depends upon the quality of your thoughts.</a:t>
            </a:r>
          </a:p>
          <a:p>
            <a:pPr algn="just"/>
            <a:r>
              <a:rPr lang="en-US" sz="2400" b="1" dirty="0" smtClean="0"/>
              <a:t>You cannot express what you do not have.</a:t>
            </a:r>
          </a:p>
          <a:p>
            <a:pPr algn="just"/>
            <a:r>
              <a:rPr lang="en-US" sz="2400" b="1" dirty="0" smtClean="0"/>
              <a:t>You must </a:t>
            </a:r>
            <a:r>
              <a:rPr lang="en-US" sz="2400" b="1" i="1" dirty="0" smtClean="0">
                <a:solidFill>
                  <a:srgbClr val="FF0000"/>
                </a:solidFill>
              </a:rPr>
              <a:t>“be” </a:t>
            </a:r>
            <a:r>
              <a:rPr lang="en-US" sz="2400" b="1" dirty="0" smtClean="0"/>
              <a:t>before you can </a:t>
            </a:r>
            <a:r>
              <a:rPr lang="en-US" sz="2400" b="1" i="1" dirty="0" smtClean="0">
                <a:solidFill>
                  <a:srgbClr val="FF0000"/>
                </a:solidFill>
              </a:rPr>
              <a:t>“do.”</a:t>
            </a:r>
          </a:p>
          <a:p>
            <a:pPr algn="just"/>
            <a:r>
              <a:rPr lang="en-US" sz="2400" b="1" dirty="0" smtClean="0"/>
              <a:t>You can </a:t>
            </a:r>
            <a:r>
              <a:rPr lang="en-US" sz="2400" b="1" i="1" dirty="0" smtClean="0">
                <a:solidFill>
                  <a:srgbClr val="FF0000"/>
                </a:solidFill>
              </a:rPr>
              <a:t>“do” </a:t>
            </a:r>
            <a:r>
              <a:rPr lang="en-US" sz="2400" b="1" dirty="0" smtClean="0"/>
              <a:t>only to the extent that you </a:t>
            </a:r>
            <a:r>
              <a:rPr lang="en-US" sz="2400" b="1" i="1" dirty="0" smtClean="0">
                <a:solidFill>
                  <a:srgbClr val="FF0000"/>
                </a:solidFill>
              </a:rPr>
              <a:t>“are.”</a:t>
            </a:r>
          </a:p>
          <a:p>
            <a:pPr algn="just"/>
            <a:r>
              <a:rPr lang="en-US" sz="2400" b="1" dirty="0" smtClean="0"/>
              <a:t>What you </a:t>
            </a:r>
            <a:r>
              <a:rPr lang="en-US" sz="2400" b="1" i="1" dirty="0" smtClean="0">
                <a:solidFill>
                  <a:srgbClr val="FF0000"/>
                </a:solidFill>
              </a:rPr>
              <a:t>“do” </a:t>
            </a:r>
            <a:r>
              <a:rPr lang="en-US" sz="2400" b="1" dirty="0" smtClean="0"/>
              <a:t>coincides with what you </a:t>
            </a:r>
            <a:r>
              <a:rPr lang="en-US" sz="2400" b="1" i="1" dirty="0" smtClean="0">
                <a:solidFill>
                  <a:srgbClr val="FF0000"/>
                </a:solidFill>
              </a:rPr>
              <a:t>“are.”</a:t>
            </a:r>
          </a:p>
          <a:p>
            <a:pPr algn="just"/>
            <a:r>
              <a:rPr lang="en-US" sz="2400" b="1" dirty="0" smtClean="0"/>
              <a:t>What you </a:t>
            </a:r>
            <a:r>
              <a:rPr lang="en-US" sz="2400" b="1" i="1" dirty="0" smtClean="0">
                <a:solidFill>
                  <a:srgbClr val="FF0000"/>
                </a:solidFill>
              </a:rPr>
              <a:t>“are” </a:t>
            </a:r>
            <a:r>
              <a:rPr lang="en-US" sz="2400" b="1" dirty="0" smtClean="0"/>
              <a:t>depends upon what you </a:t>
            </a:r>
            <a:r>
              <a:rPr lang="en-US" sz="2400" b="1" i="1" dirty="0" smtClean="0">
                <a:solidFill>
                  <a:srgbClr val="FF0000"/>
                </a:solidFill>
              </a:rPr>
              <a:t>“think.”</a:t>
            </a:r>
          </a:p>
          <a:p>
            <a:pPr algn="just"/>
            <a:r>
              <a:rPr lang="en-US" sz="2400" b="1" dirty="0" smtClean="0"/>
              <a:t>You cannot plant one kind of thought and reap the fruit of another.</a:t>
            </a:r>
            <a:endParaRPr lang="en-US" sz="2400" b="1" dirty="0"/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324600"/>
            <a:ext cx="5334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vib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91400" y="3352800"/>
            <a:ext cx="1549400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 descr="wav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1676400"/>
            <a:ext cx="2362200" cy="7048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 descr="wav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1752600"/>
            <a:ext cx="2590800" cy="7048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9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2800" b="1" dirty="0" smtClean="0"/>
              <a:t>The Spirit of Things</a:t>
            </a:r>
          </a:p>
          <a:p>
            <a:pPr algn="ctr">
              <a:buNone/>
            </a:pPr>
            <a:endParaRPr lang="en-US" sz="1600" b="1" dirty="0" smtClean="0"/>
          </a:p>
          <a:p>
            <a:pPr algn="just">
              <a:buNone/>
            </a:pPr>
            <a:r>
              <a:rPr lang="en-US" sz="2400" b="1" dirty="0" smtClean="0"/>
              <a:t>	</a:t>
            </a:r>
            <a:r>
              <a:rPr lang="en-US" sz="2400" b="1" i="1" dirty="0" smtClean="0">
                <a:solidFill>
                  <a:srgbClr val="0070C0"/>
                </a:solidFill>
              </a:rPr>
              <a:t>A student asked a teacher, “How can I command whatever happens to me?”</a:t>
            </a:r>
          </a:p>
          <a:p>
            <a:pPr algn="just"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	“By being one with whatever happens.”</a:t>
            </a:r>
          </a:p>
          <a:p>
            <a:pPr algn="just"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	“What does that mean?”</a:t>
            </a:r>
          </a:p>
          <a:p>
            <a:pPr algn="just">
              <a:buNone/>
            </a:pPr>
            <a:endParaRPr lang="en-US" sz="2400" b="1" i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sz="2400" b="1" i="1" dirty="0" smtClean="0">
                <a:solidFill>
                  <a:srgbClr val="0070C0"/>
                </a:solidFill>
              </a:rPr>
              <a:t>	“You really do not possess a separate Self which is apart from anything; you are one with all of life.  However, in your misunderstanding you think there is a you and an event, which causes division and conflict.  Give up your belief in a </a:t>
            </a:r>
            <a:r>
              <a:rPr lang="en-US" sz="2400" b="1" i="1" smtClean="0">
                <a:solidFill>
                  <a:srgbClr val="0070C0"/>
                </a:solidFill>
              </a:rPr>
              <a:t>separate Self </a:t>
            </a:r>
            <a:r>
              <a:rPr lang="en-US" sz="2400" b="1" i="1" dirty="0" smtClean="0">
                <a:solidFill>
                  <a:srgbClr val="0070C0"/>
                </a:solidFill>
              </a:rPr>
              <a:t>and oneness will be realized, which ends conflict.  This is the secret of the ages.  Come back to it everyday.  You will change.”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pic>
        <p:nvPicPr>
          <p:cNvPr id="4" name="Picture 3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0" y="6400800"/>
            <a:ext cx="5334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120</TotalTime>
  <Words>842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Master Key System Part Twenty      “The Spirit of Things”</vt:lpstr>
      <vt:lpstr>Master Key System Part Twenty</vt:lpstr>
      <vt:lpstr>Master Key System Part Twenty</vt:lpstr>
      <vt:lpstr>Master Key System Part Twenty</vt:lpstr>
      <vt:lpstr>Master Key System Part Twenty</vt:lpstr>
      <vt:lpstr>Master Key System Part Twenty</vt:lpstr>
      <vt:lpstr>Master Key System Part Twenty</vt:lpstr>
      <vt:lpstr>Master Key System Part Twenty</vt:lpstr>
      <vt:lpstr>Master Key System Part Twenty</vt:lpstr>
      <vt:lpstr>Part Twenty Main Points</vt:lpstr>
      <vt:lpstr>Part Twenty Main Points</vt:lpstr>
      <vt:lpstr>Part Twenty Study Questions</vt:lpstr>
      <vt:lpstr>Part Twenty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Twenty</dc:title>
  <dc:creator>Peter C. Rogers</dc:creator>
  <cp:lastModifiedBy>Peter C. Rogers</cp:lastModifiedBy>
  <cp:revision>36</cp:revision>
  <dcterms:created xsi:type="dcterms:W3CDTF">2010-02-27T23:32:57Z</dcterms:created>
  <dcterms:modified xsi:type="dcterms:W3CDTF">2012-12-21T04:49:11Z</dcterms:modified>
</cp:coreProperties>
</file>