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BEF9-9C02-4F1F-95E1-0F531EF3E8A1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C5D6-204B-40F9-88B2-8F6D22DE22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BEF9-9C02-4F1F-95E1-0F531EF3E8A1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C5D6-204B-40F9-88B2-8F6D22DE2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BEF9-9C02-4F1F-95E1-0F531EF3E8A1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C5D6-204B-40F9-88B2-8F6D22DE2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BEF9-9C02-4F1F-95E1-0F531EF3E8A1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C5D6-204B-40F9-88B2-8F6D22DE2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BEF9-9C02-4F1F-95E1-0F531EF3E8A1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C5D6-204B-40F9-88B2-8F6D22DE2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BEF9-9C02-4F1F-95E1-0F531EF3E8A1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C5D6-204B-40F9-88B2-8F6D22DE2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BEF9-9C02-4F1F-95E1-0F531EF3E8A1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C5D6-204B-40F9-88B2-8F6D22DE2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BEF9-9C02-4F1F-95E1-0F531EF3E8A1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C5D6-204B-40F9-88B2-8F6D22DE2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BEF9-9C02-4F1F-95E1-0F531EF3E8A1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C5D6-204B-40F9-88B2-8F6D22DE2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BEF9-9C02-4F1F-95E1-0F531EF3E8A1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C5D6-204B-40F9-88B2-8F6D22DE22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ED3BEF9-9C02-4F1F-95E1-0F531EF3E8A1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866C5D6-204B-40F9-88B2-8F6D22DE2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ED3BEF9-9C02-4F1F-95E1-0F531EF3E8A1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866C5D6-204B-40F9-88B2-8F6D22DE2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2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Three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“The Law of Success is Service”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358384"/>
            <a:ext cx="8077200" cy="1499616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Presented 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by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Dr. Peter C. Rogers, D.D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., 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PhD.</a:t>
            </a: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1143000"/>
            <a:ext cx="3276600" cy="3276600"/>
          </a:xfrm>
          <a:prstGeom prst="rect">
            <a:avLst/>
          </a:prstGeom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248400"/>
            <a:ext cx="1447800" cy="609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C:\Documents and Settings\Peter C. Rogers\My Documents\My Pictures\Head Shots\Head Shots 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64118" y="5181600"/>
            <a:ext cx="1279882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Twenty Three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5420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6).</a:t>
            </a:r>
            <a:r>
              <a:rPr lang="en-US" sz="2400" b="1" dirty="0" smtClean="0"/>
              <a:t>	The great majority remain docile and tools of the 	few because they let them do their thinking.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7).</a:t>
            </a:r>
            <a:r>
              <a:rPr lang="en-US" sz="2400" b="1" dirty="0" smtClean="0"/>
              <a:t>	The effect of concentrating on sorrow and loss is 	more 	sorrow and loss.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8).</a:t>
            </a:r>
            <a:r>
              <a:rPr lang="en-US" sz="2400" b="1" dirty="0" smtClean="0"/>
              <a:t>	The effect of concentrating upon gain is more gain.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9).</a:t>
            </a:r>
            <a:r>
              <a:rPr lang="en-US" sz="2400" b="1" dirty="0" smtClean="0"/>
              <a:t>	This is the only principle that is ever used.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10).</a:t>
            </a:r>
            <a:r>
              <a:rPr lang="en-US" sz="2400" b="1" dirty="0" smtClean="0"/>
              <a:t>	Success is an effect not a cause and in order to secure 	the desired effect, you must first understand its 	cause.</a:t>
            </a: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Twenty Three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54209"/>
          </a:xfrm>
        </p:spPr>
        <p:txBody>
          <a:bodyPr>
            <a:normAutofit fontScale="77500" lnSpcReduction="20000"/>
          </a:bodyPr>
          <a:lstStyle/>
          <a:p>
            <a:pPr marL="633222" indent="-514350" algn="just">
              <a:buAutoNum type="arabicPeriod" startAt="221"/>
            </a:pPr>
            <a:r>
              <a:rPr lang="en-US" b="1" dirty="0" smtClean="0"/>
              <a:t>What is the first law of success?  </a:t>
            </a:r>
            <a:r>
              <a:rPr lang="en-US" b="1" i="1" dirty="0" smtClean="0">
                <a:solidFill>
                  <a:srgbClr val="FFC000"/>
                </a:solidFill>
              </a:rPr>
              <a:t>Service.</a:t>
            </a:r>
          </a:p>
          <a:p>
            <a:pPr marL="633222" indent="-514350" algn="just">
              <a:buAutoNum type="arabicPeriod" startAt="221"/>
            </a:pPr>
            <a:endParaRPr lang="en-US" b="1" dirty="0" smtClean="0"/>
          </a:p>
          <a:p>
            <a:pPr marL="633222" indent="-514350" algn="just">
              <a:buAutoNum type="arabicPeriod" startAt="221"/>
            </a:pPr>
            <a:r>
              <a:rPr lang="en-US" b="1" dirty="0" smtClean="0"/>
              <a:t> How may we be of the most service?  </a:t>
            </a:r>
            <a:r>
              <a:rPr lang="en-US" b="1" i="1" dirty="0" smtClean="0">
                <a:solidFill>
                  <a:srgbClr val="FFC000"/>
                </a:solidFill>
              </a:rPr>
              <a:t>Have an open mind; be interested in the race rather than the goal, in the pursuit rather than possession.</a:t>
            </a:r>
          </a:p>
          <a:p>
            <a:pPr marL="633222" indent="-514350" algn="just">
              <a:buAutoNum type="arabicPeriod" startAt="221"/>
            </a:pPr>
            <a:endParaRPr lang="en-US" b="1" dirty="0" smtClean="0"/>
          </a:p>
          <a:p>
            <a:pPr marL="633222" indent="-514350" algn="just">
              <a:buAutoNum type="arabicPeriod" startAt="221"/>
            </a:pPr>
            <a:r>
              <a:rPr lang="en-US" b="1" dirty="0" smtClean="0"/>
              <a:t> What is the result of a selfish thought?  </a:t>
            </a:r>
            <a:r>
              <a:rPr lang="en-US" b="1" i="1" dirty="0" smtClean="0">
                <a:solidFill>
                  <a:srgbClr val="FFC000"/>
                </a:solidFill>
              </a:rPr>
              <a:t>It contains the germ of dissolution.</a:t>
            </a:r>
          </a:p>
          <a:p>
            <a:pPr marL="633222" indent="-514350" algn="just">
              <a:buAutoNum type="arabicPeriod" startAt="221"/>
            </a:pPr>
            <a:endParaRPr lang="en-US" b="1" dirty="0" smtClean="0"/>
          </a:p>
          <a:p>
            <a:pPr marL="633222" indent="-514350" algn="just">
              <a:buAutoNum type="arabicPeriod" startAt="221"/>
            </a:pPr>
            <a:r>
              <a:rPr lang="en-US" b="1" dirty="0" smtClean="0"/>
              <a:t> How will our greatest success be achieved?  </a:t>
            </a:r>
            <a:r>
              <a:rPr lang="en-US" b="1" i="1" dirty="0" smtClean="0">
                <a:solidFill>
                  <a:srgbClr val="FFC000"/>
                </a:solidFill>
              </a:rPr>
              <a:t>By a recognition of the fact that it is just as essential to give as it is to receive.</a:t>
            </a:r>
          </a:p>
          <a:p>
            <a:pPr marL="633222" indent="-514350" algn="just">
              <a:buAutoNum type="arabicPeriod" startAt="221"/>
            </a:pPr>
            <a:endParaRPr lang="en-US" b="1" dirty="0" smtClean="0"/>
          </a:p>
          <a:p>
            <a:pPr marL="633222" indent="-514350" algn="just">
              <a:buAutoNum type="arabicPeriod" startAt="221"/>
            </a:pPr>
            <a:r>
              <a:rPr lang="en-US" b="1" dirty="0" smtClean="0"/>
              <a:t> Why do financiers frequently meet with great success?  </a:t>
            </a:r>
            <a:r>
              <a:rPr lang="en-US" b="1" i="1" dirty="0" smtClean="0">
                <a:solidFill>
                  <a:srgbClr val="FFC000"/>
                </a:solidFill>
              </a:rPr>
              <a:t>Because they do their own thinking.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Twenty Three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181600"/>
          </a:xfrm>
        </p:spPr>
        <p:txBody>
          <a:bodyPr>
            <a:normAutofit fontScale="70000" lnSpcReduction="20000"/>
          </a:bodyPr>
          <a:lstStyle/>
          <a:p>
            <a:pPr marL="633222" indent="-514350">
              <a:buAutoNum type="arabicPeriod" startAt="226"/>
            </a:pPr>
            <a:r>
              <a:rPr lang="en-US" b="1" dirty="0" smtClean="0"/>
              <a:t>Why do the great majority in every country remain the docile and apparently willing tools of the few</a:t>
            </a:r>
            <a:r>
              <a:rPr lang="en-US" b="1" i="1" dirty="0" smtClean="0"/>
              <a:t>?</a:t>
            </a:r>
            <a:r>
              <a:rPr lang="en-US" b="1" i="1" dirty="0" smtClean="0">
                <a:solidFill>
                  <a:srgbClr val="FFC000"/>
                </a:solidFill>
              </a:rPr>
              <a:t>  Because they let the few do all their thinking for them.</a:t>
            </a:r>
          </a:p>
          <a:p>
            <a:pPr marL="633222" indent="-514350">
              <a:buAutoNum type="arabicPeriod" startAt="226"/>
            </a:pPr>
            <a:endParaRPr lang="en-US" b="1" dirty="0" smtClean="0"/>
          </a:p>
          <a:p>
            <a:pPr marL="633222" indent="-514350">
              <a:buAutoNum type="arabicPeriod" startAt="226"/>
            </a:pPr>
            <a:r>
              <a:rPr lang="en-US" b="1" dirty="0" smtClean="0"/>
              <a:t> What is the effect of concentrating upon sorrow and loss?  </a:t>
            </a:r>
            <a:r>
              <a:rPr lang="en-US" b="1" i="1" dirty="0" smtClean="0">
                <a:solidFill>
                  <a:srgbClr val="FFC000"/>
                </a:solidFill>
              </a:rPr>
              <a:t>More sorrow and more loss.</a:t>
            </a:r>
          </a:p>
          <a:p>
            <a:pPr marL="633222" indent="-514350">
              <a:buAutoNum type="arabicPeriod" startAt="226"/>
            </a:pPr>
            <a:endParaRPr lang="en-US" b="1" dirty="0" smtClean="0"/>
          </a:p>
          <a:p>
            <a:pPr marL="633222" indent="-514350">
              <a:buAutoNum type="arabicPeriod" startAt="226"/>
            </a:pPr>
            <a:r>
              <a:rPr lang="en-US" b="1" dirty="0" smtClean="0"/>
              <a:t> What is the effect of concentrating upon gain?  </a:t>
            </a:r>
            <a:r>
              <a:rPr lang="en-US" b="1" i="1" dirty="0" smtClean="0">
                <a:solidFill>
                  <a:srgbClr val="FFC000"/>
                </a:solidFill>
              </a:rPr>
              <a:t>More gain.</a:t>
            </a:r>
          </a:p>
          <a:p>
            <a:pPr marL="633222" indent="-514350">
              <a:buAutoNum type="arabicPeriod" startAt="226"/>
            </a:pPr>
            <a:endParaRPr lang="en-US" b="1" dirty="0" smtClean="0"/>
          </a:p>
          <a:p>
            <a:pPr marL="633222" indent="-514350">
              <a:buAutoNum type="arabicPeriod" startAt="226"/>
            </a:pPr>
            <a:r>
              <a:rPr lang="en-US" b="1" dirty="0" smtClean="0"/>
              <a:t> Is this principle used in the business world</a:t>
            </a:r>
            <a:r>
              <a:rPr lang="en-US" b="1" i="1" dirty="0" smtClean="0"/>
              <a:t>?</a:t>
            </a:r>
            <a:r>
              <a:rPr lang="en-US" b="1" i="1" dirty="0" smtClean="0">
                <a:solidFill>
                  <a:srgbClr val="FFC000"/>
                </a:solidFill>
              </a:rPr>
              <a:t>  It is the only principle which is ever used, or ever can be used; there is no other principle.  The fact that it may be used unconsciously does not alter the situation.</a:t>
            </a:r>
          </a:p>
          <a:p>
            <a:pPr marL="633222" indent="-514350">
              <a:buAutoNum type="arabicPeriod" startAt="226"/>
            </a:pPr>
            <a:endParaRPr lang="en-US" b="1" dirty="0" smtClean="0"/>
          </a:p>
          <a:p>
            <a:pPr marL="633222" indent="-514350">
              <a:buAutoNum type="arabicPeriod" startAt="226"/>
            </a:pPr>
            <a:r>
              <a:rPr lang="en-US" b="1" dirty="0" smtClean="0"/>
              <a:t> What is the practical application of this principle?  </a:t>
            </a:r>
            <a:r>
              <a:rPr lang="en-US" b="1" i="1" dirty="0" smtClean="0">
                <a:solidFill>
                  <a:srgbClr val="FFC000"/>
                </a:solidFill>
              </a:rPr>
              <a:t>The fact that success is an effect, not a cause, and if we wish to secure the effect we must ascertain the cause, or idea or thought by which the effect is created.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800" b="1" dirty="0" smtClean="0"/>
              <a:t>The Law of Success is Service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You get back what you give. (Law of Reciprocity)</a:t>
            </a:r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Giving is a privilege</a:t>
            </a:r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Your thoughts are valuable</a:t>
            </a:r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Attention develops concentration</a:t>
            </a:r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Concentration develops Spiritual Power</a:t>
            </a:r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Spiritual Power is the mightiest force in existence</a:t>
            </a: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1" name="Picture 7" descr="C:\Documents and Settings\Peter C. Rogers\Local Settings\Temporary Internet Files\Content.IE5\7JK5N9W3\MC90044191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2819400"/>
            <a:ext cx="3606800" cy="1504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Peter C. Rogers\Local Settings\Temporary Internet Files\Content.IE5\2Z89GH1Y\MC9003236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667000"/>
            <a:ext cx="8458200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5181600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The Law of Success is Service</a:t>
            </a:r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14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Compensation is the key-note of the Universe.</a:t>
            </a:r>
          </a:p>
          <a:p>
            <a:pPr algn="just">
              <a:buFont typeface="Wingdings" pitchFamily="2" charset="2"/>
              <a:buChar char="Ø"/>
            </a:pPr>
            <a:endParaRPr lang="en-US" sz="28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Nature is constantly seeking to strike an equilibrium.</a:t>
            </a:r>
          </a:p>
          <a:p>
            <a:pPr algn="just">
              <a:buFont typeface="Wingdings" pitchFamily="2" charset="2"/>
              <a:buChar char="Ø"/>
            </a:pPr>
            <a:endParaRPr lang="en-US" sz="28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Where something is sent out, something must be received.  (You get back what you put out)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0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4" name="Picture 6" descr="C:\Documents and Settings\Peter C. Rogers\Local Settings\Temporary Internet Files\Content.IE5\2Z89GH1Y\MC90039174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0906" y="1524001"/>
            <a:ext cx="993094" cy="990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5" name="Picture 7" descr="C:\Documents and Settings\Peter C. Rogers\Local Settings\Temporary Internet Files\Content.IE5\2Z89GH1Y\MC90005463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588788"/>
            <a:ext cx="914400" cy="9088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800" b="1" dirty="0" smtClean="0"/>
              <a:t>The Law of Success is Service</a:t>
            </a:r>
          </a:p>
          <a:p>
            <a:pPr algn="ctr">
              <a:buNone/>
            </a:pPr>
            <a:endParaRPr lang="en-US" sz="14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The forces of life are volatile; they are composed of your thoughts and ideas which are molded into form.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You must keep an open mind in order to receive a new opportunity.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You have to be interested in the race and not only the goal for it’s in the journey that you truly experience life.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Pleasure comes from the pursuit rather than the possession.</a:t>
            </a:r>
          </a:p>
          <a:p>
            <a:endParaRPr lang="en-US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5" name="Picture 3" descr="C:\Documents and Settings\Peter C. Rogers\Local Settings\Temporary Internet Files\Content.IE5\7JK5N9W3\MC90023463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96344" y="1524000"/>
            <a:ext cx="847656" cy="914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6" name="Picture 4" descr="C:\Documents and Settings\Peter C. Rogers\Local Settings\Temporary Internet Files\Content.IE5\2Z89GH1Y\MC90005638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96000"/>
            <a:ext cx="761619" cy="76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7" name="Picture 5" descr="C:\Documents and Settings\Peter C. Rogers\Local Settings\Temporary Internet Files\Content.IE5\Z1BBKCV1\MM900234686[1]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524000"/>
            <a:ext cx="838200" cy="894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The Law of Success is Service</a:t>
            </a:r>
          </a:p>
          <a:p>
            <a:pPr algn="ctr">
              <a:buNone/>
            </a:pPr>
            <a:endParaRPr lang="en-US" sz="14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When you adjust your consciousness, you will constantly attract all that is necessary to yourself and the more you give the more you will get.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/>
              <a:t>                                        </a:t>
            </a:r>
            <a:r>
              <a:rPr lang="en-US" b="1" dirty="0" smtClean="0"/>
              <a:t>GIVE</a:t>
            </a:r>
            <a:r>
              <a:rPr lang="en-US" sz="2400" b="1" dirty="0" smtClean="0"/>
              <a:t>                                </a:t>
            </a:r>
            <a:r>
              <a:rPr lang="en-US" b="1" dirty="0" smtClean="0"/>
              <a:t>GET</a:t>
            </a: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9" name="Picture 3" descr="C:\Documents and Settings\Peter C. Rogers\Local Settings\Temporary Internet Files\Content.IE5\7JK5N9W3\MC90032066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3657600"/>
            <a:ext cx="2895600" cy="2630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0" name="Picture 4" descr="C:\Documents and Settings\Peter C. Rogers\Local Settings\Temporary Internet Files\Content.IE5\2Z89GH1Y\MC90027883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1524000"/>
            <a:ext cx="913486" cy="9208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1" name="Picture 5" descr="C:\Documents and Settings\Peter C. Rogers\Local Settings\Temporary Internet Files\Content.IE5\Z1BBKCV1\MC90024149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67639" y="1447800"/>
            <a:ext cx="976360" cy="114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3" descr="C:\Documents and Settings\Peter C. Rogers\Local Settings\Temporary Internet Files\Content.IE5\7JK5N9W3\MC90032066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105400" y="3659903"/>
            <a:ext cx="2743200" cy="26646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800" b="1" dirty="0" smtClean="0"/>
              <a:t>The Law of Success is Service</a:t>
            </a:r>
          </a:p>
          <a:p>
            <a:pPr algn="ctr">
              <a:buNone/>
            </a:pPr>
            <a:endParaRPr lang="en-US" sz="1400" b="1" dirty="0" smtClean="0"/>
          </a:p>
          <a:p>
            <a:pPr algn="just">
              <a:buNone/>
            </a:pPr>
            <a:r>
              <a:rPr lang="en-US" sz="2400" dirty="0" smtClean="0"/>
              <a:t>	“</a:t>
            </a:r>
            <a:r>
              <a:rPr lang="en-US" sz="2800" i="1" dirty="0" smtClean="0"/>
              <a:t>The average person is entirely innocent of any deep thinking; he accepts the ideas of others, and repeats them, in very much the same way as a parrot; this is readily seen when we understand the method which is used to form public opinion, and this docile attitude on the part of a large majority who seem perfectly willing to let a few persons do all their thinking for them is what enables a few men in a great many countries to usurp all the avenues of power and hold the millions in subjection</a:t>
            </a:r>
            <a:r>
              <a:rPr lang="en-US" sz="2400" dirty="0" smtClean="0"/>
              <a:t>.”</a:t>
            </a:r>
          </a:p>
          <a:p>
            <a:endParaRPr lang="en-US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The Law of Success is Service</a:t>
            </a:r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1400" b="1" dirty="0" smtClean="0"/>
          </a:p>
          <a:p>
            <a:pPr algn="just">
              <a:buNone/>
            </a:pPr>
            <a:r>
              <a:rPr lang="en-US" sz="2400" b="1" dirty="0" smtClean="0"/>
              <a:t>Spirit is :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2400" b="1" dirty="0" smtClean="0"/>
              <a:t>The essence of Consciousness</a:t>
            </a:r>
          </a:p>
          <a:p>
            <a:pPr algn="just">
              <a:buFont typeface="Wingdings" pitchFamily="2" charset="2"/>
              <a:buChar char="ü"/>
            </a:pPr>
            <a:endParaRPr lang="en-US" sz="2400" b="1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2400" b="1" dirty="0" smtClean="0"/>
              <a:t>The Substance of Mind</a:t>
            </a:r>
          </a:p>
          <a:p>
            <a:pPr algn="just">
              <a:buFont typeface="Wingdings" pitchFamily="2" charset="2"/>
              <a:buChar char="ü"/>
            </a:pPr>
            <a:endParaRPr lang="en-US" sz="2400" b="1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2400" b="1" dirty="0" smtClean="0"/>
              <a:t>The Reality of underlying Thought</a:t>
            </a:r>
          </a:p>
          <a:p>
            <a:pPr algn="just">
              <a:buFont typeface="Wingdings" pitchFamily="2" charset="2"/>
              <a:buChar char="ü"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/>
              <a:t>Therefore; Spirit is the Ultimate Fact, the Real Thing or Idea.</a:t>
            </a:r>
          </a:p>
          <a:p>
            <a:endParaRPr lang="en-US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30" name="Picture 10" descr="C:\Documents and Settings\Peter C. Rogers\Local Settings\Temporary Internet Files\Content.IE5\Z1BBKCV1\MC900433934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667000"/>
            <a:ext cx="3276600" cy="327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The Law of Success is Service</a:t>
            </a:r>
          </a:p>
          <a:p>
            <a:pPr algn="ctr">
              <a:buNone/>
            </a:pPr>
            <a:endParaRPr lang="en-US" sz="14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Spirituality is the most practical thing in the world</a:t>
            </a:r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Spirit is the Real Thing</a:t>
            </a:r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Spirit creates, moulds, manipulates and fashions matter</a:t>
            </a:r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You are not a body with a Spirit, but a Spirit with a body</a:t>
            </a:r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(You are a Spiritual Being, having a Human experience)</a:t>
            </a:r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pPr algn="just">
              <a:buFont typeface="Wingdings" pitchFamily="2" charset="2"/>
              <a:buChar char="v"/>
            </a:pPr>
            <a:endParaRPr lang="en-US" sz="2400" b="1" dirty="0" smtClean="0"/>
          </a:p>
          <a:p>
            <a:endParaRPr lang="en-US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57" name="Picture 13" descr="C:\Documents and Settings\Peter C. Rogers\Local Settings\Temporary Internet Files\Content.IE5\7JK5N9W3\MC900441234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2895601"/>
            <a:ext cx="1281719" cy="990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64" name="Picture 20" descr="C:\Documents and Settings\Peter C. Rogers\Local Settings\Temporary Internet Files\Content.IE5\YQFZ6C0Q\MC90044124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48600" y="1524000"/>
            <a:ext cx="1295400" cy="10011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65" name="Picture 21" descr="C:\Documents and Settings\Peter C. Rogers\Local Settings\Temporary Internet Files\Content.IE5\YQFZ6C0Q\MC900441236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" y="1524000"/>
            <a:ext cx="1219200" cy="9422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66" name="Picture 22" descr="C:\Documents and Settings\Peter C. Rogers\Local Settings\Temporary Internet Files\Content.IE5\Z1BBKCV1\MC900441266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" y="5791200"/>
            <a:ext cx="824496" cy="1066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Twenty Three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1).</a:t>
            </a:r>
            <a:r>
              <a:rPr lang="en-US" sz="2000" dirty="0" smtClean="0"/>
              <a:t>	</a:t>
            </a:r>
            <a:r>
              <a:rPr lang="en-US" sz="2400" b="1" dirty="0" smtClean="0"/>
              <a:t>The first law of success is service.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2).</a:t>
            </a:r>
            <a:r>
              <a:rPr lang="en-US" sz="2400" b="1" dirty="0" smtClean="0"/>
              <a:t>	You can be of the most service by having an open 	mind, being interested in the race rather than the 	goal, in the pursuit rather than possession.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3).</a:t>
            </a:r>
            <a:r>
              <a:rPr lang="en-US" sz="2400" b="1" dirty="0" smtClean="0"/>
              <a:t>	Selfish thoughts contain the germs of dissolution.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4).	</a:t>
            </a:r>
            <a:r>
              <a:rPr lang="en-US" sz="2400" b="1" dirty="0" smtClean="0"/>
              <a:t>Your greatest success will be achieved by recognizing 	that it is just as essential to give as it is to receive.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5).</a:t>
            </a:r>
            <a:r>
              <a:rPr lang="en-US" sz="2400" b="1" dirty="0" smtClean="0"/>
              <a:t>	Financiers frequently meet with great success because 	they do their own thinking.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133</TotalTime>
  <Words>607</Words>
  <Application>Microsoft Office PowerPoint</Application>
  <PresentationFormat>On-screen Show (4:3)</PresentationFormat>
  <Paragraphs>119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Master Key System Part Twenty Three      “The Law of Success is Service”</vt:lpstr>
      <vt:lpstr>Master Key System Part Twenty Three</vt:lpstr>
      <vt:lpstr>Master Key System Part Twenty Three</vt:lpstr>
      <vt:lpstr>Master Key System Part Twenty Three</vt:lpstr>
      <vt:lpstr>Master Key System Part Twenty Three</vt:lpstr>
      <vt:lpstr>Master Key System Part Twenty Three</vt:lpstr>
      <vt:lpstr>Master Key System Part Twenty Three</vt:lpstr>
      <vt:lpstr>Master Key System Part Twenty Three</vt:lpstr>
      <vt:lpstr>Part Twenty Three Main Points</vt:lpstr>
      <vt:lpstr>Part Twenty Three Main Points</vt:lpstr>
      <vt:lpstr>Part Twenty Three Study Questions</vt:lpstr>
      <vt:lpstr>Part Twenty Three Study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Key System Part Twenty Three      “The Law of Success is Service”</dc:title>
  <dc:creator>Peter C. Rogers</dc:creator>
  <cp:lastModifiedBy>Peter C. Rogers</cp:lastModifiedBy>
  <cp:revision>36</cp:revision>
  <dcterms:created xsi:type="dcterms:W3CDTF">2010-03-05T02:34:19Z</dcterms:created>
  <dcterms:modified xsi:type="dcterms:W3CDTF">2012-12-21T04:48:16Z</dcterms:modified>
</cp:coreProperties>
</file>