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56145626-00CE-49D0-B736-A3DCB31E353E}"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9A332-D80A-41C0-B255-D2550C798E3C}"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145626-00CE-49D0-B736-A3DCB31E353E}"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9A332-D80A-41C0-B255-D2550C798E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145626-00CE-49D0-B736-A3DCB31E353E}" type="datetimeFigureOut">
              <a:rPr lang="en-US" smtClean="0"/>
              <a:pPr/>
              <a:t>12/20/12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15B9A332-D80A-41C0-B255-D2550C798E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145626-00CE-49D0-B736-A3DCB31E353E}"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9A332-D80A-41C0-B255-D2550C798E3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145626-00CE-49D0-B736-A3DCB31E353E}"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9A332-D80A-41C0-B255-D2550C798E3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145626-00CE-49D0-B736-A3DCB31E353E}"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B9A332-D80A-41C0-B255-D2550C798E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6145626-00CE-49D0-B736-A3DCB31E353E}" type="datetimeFigureOut">
              <a:rPr lang="en-US" smtClean="0"/>
              <a:pPr/>
              <a:t>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B9A332-D80A-41C0-B255-D2550C798E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145626-00CE-49D0-B736-A3DCB31E353E}" type="datetimeFigureOut">
              <a:rPr lang="en-US" smtClean="0"/>
              <a:pPr/>
              <a:t>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B9A332-D80A-41C0-B255-D2550C798E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145626-00CE-49D0-B736-A3DCB31E353E}" type="datetimeFigureOut">
              <a:rPr lang="en-US" smtClean="0"/>
              <a:pPr/>
              <a:t>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B9A332-D80A-41C0-B255-D2550C798E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145626-00CE-49D0-B736-A3DCB31E353E}"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B9A332-D80A-41C0-B255-D2550C798E3C}"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56145626-00CE-49D0-B736-A3DCB31E353E}" type="datetimeFigureOut">
              <a:rPr lang="en-US" smtClean="0"/>
              <a:pPr/>
              <a:t>12/20/12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15B9A332-D80A-41C0-B255-D2550C798E3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6145626-00CE-49D0-B736-A3DCB31E353E}" type="datetimeFigureOut">
              <a:rPr lang="en-US" smtClean="0"/>
              <a:pPr/>
              <a:t>12/20/12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5B9A332-D80A-41C0-B255-D2550C798E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wmf"/><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wmf"/></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5.wmf"/><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8.jpeg"/><Relationship Id="rId4" Type="http://schemas.openxmlformats.org/officeDocument/2006/relationships/image" Target="../media/image17.jpeg"/></Relationships>
</file>

<file path=ppt/slides/_rels/slide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8077200" cy="1673352"/>
          </a:xfrm>
        </p:spPr>
        <p:txBody>
          <a:bodyPr>
            <a:normAutofit fontScale="90000"/>
          </a:bodyPr>
          <a:lstStyle/>
          <a:p>
            <a:pPr algn="ctr"/>
            <a:r>
              <a:rPr lang="en-US" dirty="0" smtClean="0"/>
              <a:t>Master Key System</a:t>
            </a:r>
            <a:br>
              <a:rPr lang="en-US" dirty="0" smtClean="0"/>
            </a:br>
            <a:r>
              <a:rPr lang="en-US" dirty="0" smtClean="0"/>
              <a:t>Part Twenty One</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“To Think Big Thoughts”</a:t>
            </a:r>
            <a:endParaRPr lang="en-US" dirty="0"/>
          </a:p>
        </p:txBody>
      </p:sp>
      <p:sp>
        <p:nvSpPr>
          <p:cNvPr id="3" name="Subtitle 2"/>
          <p:cNvSpPr>
            <a:spLocks noGrp="1"/>
          </p:cNvSpPr>
          <p:nvPr>
            <p:ph type="subTitle" idx="1"/>
          </p:nvPr>
        </p:nvSpPr>
        <p:spPr>
          <a:xfrm>
            <a:off x="762000" y="5358384"/>
            <a:ext cx="8077200" cy="1499616"/>
          </a:xfrm>
        </p:spPr>
        <p:txBody>
          <a:bodyPr/>
          <a:lstStyle/>
          <a:p>
            <a:pPr algn="ctr"/>
            <a:r>
              <a:rPr lang="en-US" sz="2800" b="1" dirty="0" smtClean="0">
                <a:solidFill>
                  <a:schemeClr val="accent1">
                    <a:lumMod val="60000"/>
                    <a:lumOff val="40000"/>
                  </a:schemeClr>
                </a:solidFill>
              </a:rPr>
              <a:t>Presented </a:t>
            </a:r>
          </a:p>
          <a:p>
            <a:pPr algn="ctr"/>
            <a:r>
              <a:rPr lang="en-US" sz="2800" b="1" dirty="0" smtClean="0">
                <a:solidFill>
                  <a:schemeClr val="accent1">
                    <a:lumMod val="60000"/>
                    <a:lumOff val="40000"/>
                  </a:schemeClr>
                </a:solidFill>
              </a:rPr>
              <a:t>by</a:t>
            </a:r>
          </a:p>
          <a:p>
            <a:pPr algn="ctr"/>
            <a:r>
              <a:rPr lang="en-US" sz="2800" b="1" dirty="0" smtClean="0">
                <a:solidFill>
                  <a:schemeClr val="accent1">
                    <a:lumMod val="60000"/>
                    <a:lumOff val="40000"/>
                  </a:schemeClr>
                </a:solidFill>
              </a:rPr>
              <a:t>Dr. Peter C. Rogers, D.D</a:t>
            </a:r>
            <a:r>
              <a:rPr lang="en-US" sz="2800" b="1" smtClean="0">
                <a:solidFill>
                  <a:schemeClr val="accent1">
                    <a:lumMod val="60000"/>
                    <a:lumOff val="40000"/>
                  </a:schemeClr>
                </a:solidFill>
              </a:rPr>
              <a:t>., </a:t>
            </a:r>
            <a:r>
              <a:rPr lang="en-US" sz="2800" b="1" smtClean="0">
                <a:solidFill>
                  <a:schemeClr val="accent1">
                    <a:lumMod val="60000"/>
                    <a:lumOff val="40000"/>
                  </a:schemeClr>
                </a:solidFill>
              </a:rPr>
              <a:t>PhD.</a:t>
            </a:r>
            <a:endParaRPr lang="en-US" sz="2800" b="1" dirty="0" smtClean="0">
              <a:solidFill>
                <a:schemeClr val="accent1">
                  <a:lumMod val="60000"/>
                  <a:lumOff val="40000"/>
                </a:schemeClr>
              </a:solidFill>
            </a:endParaRPr>
          </a:p>
          <a:p>
            <a:endParaRPr lang="en-US" dirty="0"/>
          </a:p>
        </p:txBody>
      </p:sp>
      <p:pic>
        <p:nvPicPr>
          <p:cNvPr id="4" name="Picture 3" descr="Golden Key.png"/>
          <p:cNvPicPr>
            <a:picLocks noChangeAspect="1"/>
          </p:cNvPicPr>
          <p:nvPr/>
        </p:nvPicPr>
        <p:blipFill>
          <a:blip r:embed="rId2" cstate="print"/>
          <a:stretch>
            <a:fillRect/>
          </a:stretch>
        </p:blipFill>
        <p:spPr>
          <a:xfrm>
            <a:off x="2514600" y="1143000"/>
            <a:ext cx="3657600" cy="3657600"/>
          </a:xfrm>
          <a:prstGeom prst="rect">
            <a:avLst/>
          </a:prstGeom>
        </p:spPr>
      </p:pic>
      <p:pic>
        <p:nvPicPr>
          <p:cNvPr id="5" name="Picture 4" descr="Truth Dynamics Logo.jpeg"/>
          <p:cNvPicPr>
            <a:picLocks noChangeAspect="1"/>
          </p:cNvPicPr>
          <p:nvPr/>
        </p:nvPicPr>
        <p:blipFill>
          <a:blip r:embed="rId3" cstate="print"/>
          <a:stretch>
            <a:fillRect/>
          </a:stretch>
        </p:blipFill>
        <p:spPr>
          <a:xfrm>
            <a:off x="-1" y="6172200"/>
            <a:ext cx="1628775" cy="685800"/>
          </a:xfrm>
          <a:prstGeom prst="rect">
            <a:avLst/>
          </a:prstGeom>
          <a:ln>
            <a:noFill/>
          </a:ln>
          <a:effectLst>
            <a:softEdge rad="112500"/>
          </a:effectLst>
        </p:spPr>
      </p:pic>
      <p:pic>
        <p:nvPicPr>
          <p:cNvPr id="7" name="Picture 6" descr="C:\Documents and Settings\Peter C. Rogers\My Documents\My Pictures\Head Shots\Head Shots 001.jpg"/>
          <p:cNvPicPr>
            <a:picLocks noChangeAspect="1" noChangeArrowheads="1"/>
          </p:cNvPicPr>
          <p:nvPr/>
        </p:nvPicPr>
        <p:blipFill>
          <a:blip r:embed="rId4" cstate="print"/>
          <a:srcRect/>
          <a:stretch>
            <a:fillRect/>
          </a:stretch>
        </p:blipFill>
        <p:spPr bwMode="auto">
          <a:xfrm>
            <a:off x="7864118" y="5181600"/>
            <a:ext cx="1279882" cy="16764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Twenty One</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775191"/>
            <a:ext cx="8229600" cy="4930409"/>
          </a:xfrm>
        </p:spPr>
        <p:txBody>
          <a:bodyPr>
            <a:normAutofit fontScale="85000" lnSpcReduction="20000"/>
          </a:bodyPr>
          <a:lstStyle/>
          <a:p>
            <a:pPr algn="just"/>
            <a:r>
              <a:rPr lang="en-US" b="1" dirty="0" smtClean="0"/>
              <a:t>The real secret of power is consciousness of power.</a:t>
            </a:r>
          </a:p>
          <a:p>
            <a:pPr algn="just"/>
            <a:endParaRPr lang="en-US" b="1" dirty="0" smtClean="0"/>
          </a:p>
          <a:p>
            <a:pPr algn="just"/>
            <a:r>
              <a:rPr lang="en-US" b="1" dirty="0" smtClean="0"/>
              <a:t>The source of this power is the Universal Mind from which all things proceed.</a:t>
            </a:r>
          </a:p>
          <a:p>
            <a:pPr algn="just"/>
            <a:endParaRPr lang="en-US" b="1" dirty="0" smtClean="0"/>
          </a:p>
          <a:p>
            <a:pPr algn="just"/>
            <a:r>
              <a:rPr lang="en-US" b="1" dirty="0" smtClean="0"/>
              <a:t>You are the channel whereby this energy is being differentiated in form.</a:t>
            </a:r>
          </a:p>
          <a:p>
            <a:pPr algn="just"/>
            <a:endParaRPr lang="en-US" b="1" dirty="0" smtClean="0"/>
          </a:p>
          <a:p>
            <a:pPr algn="just"/>
            <a:r>
              <a:rPr lang="en-US" b="1" dirty="0" smtClean="0"/>
              <a:t>Your ability to think is your ability to act on this Universal energy.</a:t>
            </a:r>
          </a:p>
          <a:p>
            <a:pPr algn="just"/>
            <a:endParaRPr lang="en-US" b="1" dirty="0" smtClean="0"/>
          </a:p>
          <a:p>
            <a:pPr algn="just"/>
            <a:r>
              <a:rPr lang="en-US" b="1" dirty="0" smtClean="0"/>
              <a:t>You can eliminate imperfect conditions by becoming conscious of your unity with the source of all power.</a:t>
            </a:r>
            <a:endParaRPr lang="en-US" b="1"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p:spPr>
      </p:pic>
      <p:pic>
        <p:nvPicPr>
          <p:cNvPr id="5" name="Picture 4" descr="Golden Key.png"/>
          <p:cNvPicPr>
            <a:picLocks noChangeAspect="1"/>
          </p:cNvPicPr>
          <p:nvPr/>
        </p:nvPicPr>
        <p:blipFill>
          <a:blip r:embed="rId2" cstate="print"/>
          <a:stretch>
            <a:fillRect/>
          </a:stretch>
        </p:blipFill>
        <p:spPr>
          <a:xfrm flipH="1">
            <a:off x="0" y="0"/>
            <a:ext cx="1678839" cy="14478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Twenty One</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775191"/>
            <a:ext cx="8229600" cy="4854209"/>
          </a:xfrm>
        </p:spPr>
        <p:txBody>
          <a:bodyPr>
            <a:normAutofit fontScale="85000" lnSpcReduction="20000"/>
          </a:bodyPr>
          <a:lstStyle/>
          <a:p>
            <a:pPr algn="just"/>
            <a:r>
              <a:rPr lang="en-US" b="1" dirty="0" smtClean="0"/>
              <a:t>A distinctive characteristic of the Master Mind is that you </a:t>
            </a:r>
            <a:r>
              <a:rPr lang="en-US" b="1" i="1" dirty="0" smtClean="0">
                <a:solidFill>
                  <a:srgbClr val="FFC000"/>
                </a:solidFill>
              </a:rPr>
              <a:t>“Think Big Thoughts.”</a:t>
            </a:r>
          </a:p>
          <a:p>
            <a:pPr algn="just"/>
            <a:endParaRPr lang="en-US" b="1" dirty="0" smtClean="0"/>
          </a:p>
          <a:p>
            <a:pPr algn="just"/>
            <a:r>
              <a:rPr lang="en-US" b="1" dirty="0" smtClean="0"/>
              <a:t>Experience comes to you through the </a:t>
            </a:r>
            <a:r>
              <a:rPr lang="en-US" b="1" i="1" dirty="0" smtClean="0">
                <a:solidFill>
                  <a:srgbClr val="FFC000"/>
                </a:solidFill>
              </a:rPr>
              <a:t>Law of Attraction.</a:t>
            </a:r>
          </a:p>
          <a:p>
            <a:pPr algn="just"/>
            <a:endParaRPr lang="en-US" b="1" dirty="0" smtClean="0"/>
          </a:p>
          <a:p>
            <a:pPr algn="just"/>
            <a:r>
              <a:rPr lang="en-US" b="1" dirty="0" smtClean="0"/>
              <a:t>Your predominant mental attitude brings this law into operation.</a:t>
            </a:r>
          </a:p>
          <a:p>
            <a:pPr algn="just"/>
            <a:endParaRPr lang="en-US" b="1" dirty="0" smtClean="0"/>
          </a:p>
          <a:p>
            <a:pPr algn="just"/>
            <a:r>
              <a:rPr lang="en-US" b="1" dirty="0" smtClean="0"/>
              <a:t>The old regime is trying to cling to the doctrine of Divine election.</a:t>
            </a:r>
          </a:p>
          <a:p>
            <a:pPr algn="just"/>
            <a:endParaRPr lang="en-US" b="1" dirty="0" smtClean="0"/>
          </a:p>
          <a:p>
            <a:pPr algn="just"/>
            <a:r>
              <a:rPr lang="en-US" b="1" dirty="0" smtClean="0"/>
              <a:t>The new regime recognizes the Divinity of the individual and the democracy of humanity.</a:t>
            </a:r>
            <a:endParaRPr lang="en-US" b="1"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p:spPr>
      </p:pic>
      <p:pic>
        <p:nvPicPr>
          <p:cNvPr id="5" name="Picture 4" descr="Golden Key.png"/>
          <p:cNvPicPr>
            <a:picLocks noChangeAspect="1"/>
          </p:cNvPicPr>
          <p:nvPr/>
        </p:nvPicPr>
        <p:blipFill>
          <a:blip r:embed="rId2" cstate="print"/>
          <a:stretch>
            <a:fillRect/>
          </a:stretch>
        </p:blipFill>
        <p:spPr>
          <a:xfrm flipH="1">
            <a:off x="0" y="0"/>
            <a:ext cx="1678839" cy="1447800"/>
          </a:xfrm>
          <a:prstGeom prst="rect">
            <a:avLst/>
          </a:prstGeom>
          <a:ln>
            <a:noFill/>
          </a:ln>
          <a:effectLst>
            <a:outerShdw blurRad="292100" dist="139700" dir="2700000" algn="tl" rotWithShape="0">
              <a:srgbClr val="333333">
                <a:alpha val="65000"/>
              </a:srgbClr>
            </a:outerShdw>
          </a:effectLst>
        </p:spPr>
      </p:pic>
      <p:pic>
        <p:nvPicPr>
          <p:cNvPr id="7" name="Picture 6"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Twenty One</a:t>
            </a:r>
            <a:br>
              <a:rPr lang="en-US" dirty="0" smtClean="0"/>
            </a:br>
            <a:r>
              <a:rPr lang="en-US" dirty="0" smtClean="0"/>
              <a:t>Study Questions</a:t>
            </a:r>
            <a:endParaRPr lang="en-US" dirty="0"/>
          </a:p>
        </p:txBody>
      </p:sp>
      <p:sp>
        <p:nvSpPr>
          <p:cNvPr id="3" name="Content Placeholder 2"/>
          <p:cNvSpPr>
            <a:spLocks noGrp="1"/>
          </p:cNvSpPr>
          <p:nvPr>
            <p:ph idx="1"/>
          </p:nvPr>
        </p:nvSpPr>
        <p:spPr>
          <a:xfrm>
            <a:off x="457200" y="1676401"/>
            <a:ext cx="8229600" cy="5181599"/>
          </a:xfrm>
        </p:spPr>
        <p:txBody>
          <a:bodyPr>
            <a:normAutofit fontScale="62500" lnSpcReduction="20000"/>
          </a:bodyPr>
          <a:lstStyle/>
          <a:p>
            <a:pPr marL="633222" indent="-514350" algn="just">
              <a:buAutoNum type="arabicPeriod" startAt="201"/>
            </a:pPr>
            <a:r>
              <a:rPr lang="en-US" b="1" dirty="0" smtClean="0"/>
              <a:t>What is the real secret of power?  </a:t>
            </a:r>
            <a:r>
              <a:rPr lang="en-US" b="1" i="1" dirty="0" smtClean="0">
                <a:solidFill>
                  <a:srgbClr val="FFC000"/>
                </a:solidFill>
              </a:rPr>
              <a:t>The consciousness of power, because whatever you become conscious of, is invariably manifested in the objective world, and is brought forth into tangible expression.</a:t>
            </a:r>
          </a:p>
          <a:p>
            <a:pPr marL="633222" indent="-514350" algn="just">
              <a:buAutoNum type="arabicPeriod" startAt="201"/>
            </a:pPr>
            <a:endParaRPr lang="en-US" b="1" dirty="0" smtClean="0"/>
          </a:p>
          <a:p>
            <a:pPr marL="633222" indent="-514350" algn="just">
              <a:buAutoNum type="arabicPeriod" startAt="201"/>
            </a:pPr>
            <a:r>
              <a:rPr lang="en-US" b="1" dirty="0" smtClean="0"/>
              <a:t> What is the source of this power?  </a:t>
            </a:r>
            <a:r>
              <a:rPr lang="en-US" b="1" i="1" dirty="0" smtClean="0">
                <a:solidFill>
                  <a:srgbClr val="FFC000"/>
                </a:solidFill>
              </a:rPr>
              <a:t>The Universal Mind from which all things proceed and which is one and indivisible.</a:t>
            </a:r>
          </a:p>
          <a:p>
            <a:pPr marL="633222" indent="-514350" algn="just">
              <a:buAutoNum type="arabicPeriod" startAt="201"/>
            </a:pPr>
            <a:r>
              <a:rPr lang="en-US" b="1" dirty="0" smtClean="0"/>
              <a:t> </a:t>
            </a:r>
          </a:p>
          <a:p>
            <a:pPr marL="633222" indent="-514350" algn="just">
              <a:buAutoNum type="arabicPeriod" startAt="201"/>
            </a:pPr>
            <a:r>
              <a:rPr lang="en-US" b="1" dirty="0" smtClean="0"/>
              <a:t> How is this power being manifested?  </a:t>
            </a:r>
            <a:r>
              <a:rPr lang="en-US" b="1" i="1" dirty="0" smtClean="0">
                <a:solidFill>
                  <a:srgbClr val="FFC000"/>
                </a:solidFill>
              </a:rPr>
              <a:t>Through the individual.  Each individual is a channel whereby this energy is being differentiated in form.</a:t>
            </a:r>
          </a:p>
          <a:p>
            <a:pPr marL="633222" indent="-514350" algn="just">
              <a:buAutoNum type="arabicPeriod" startAt="201"/>
            </a:pPr>
            <a:endParaRPr lang="en-US" b="1" dirty="0" smtClean="0"/>
          </a:p>
          <a:p>
            <a:pPr marL="633222" indent="-514350" algn="just">
              <a:buAutoNum type="arabicPeriod" startAt="201"/>
            </a:pPr>
            <a:r>
              <a:rPr lang="en-US" b="1" dirty="0" smtClean="0"/>
              <a:t> How may we connect with this Omnipotence?  </a:t>
            </a:r>
            <a:r>
              <a:rPr lang="en-US" b="1" i="1" dirty="0" smtClean="0">
                <a:solidFill>
                  <a:srgbClr val="FFC000"/>
                </a:solidFill>
              </a:rPr>
              <a:t>Your ability to think is your ability to act on this Universal energy and what you think is what is produced or created in the objective world.</a:t>
            </a:r>
          </a:p>
          <a:p>
            <a:pPr marL="633222" indent="-514350" algn="just">
              <a:buAutoNum type="arabicPeriod" startAt="201"/>
            </a:pPr>
            <a:endParaRPr lang="en-US" b="1" dirty="0" smtClean="0"/>
          </a:p>
          <a:p>
            <a:pPr marL="633222" indent="-514350" algn="just">
              <a:buAutoNum type="arabicPeriod" startAt="201"/>
            </a:pPr>
            <a:r>
              <a:rPr lang="en-US" b="1" dirty="0" smtClean="0"/>
              <a:t> What is the result of this discovery?  </a:t>
            </a:r>
            <a:r>
              <a:rPr lang="en-US" b="1" i="1" dirty="0" smtClean="0">
                <a:solidFill>
                  <a:srgbClr val="FFC000"/>
                </a:solidFill>
              </a:rPr>
              <a:t>The result is nothing less than marvelous because it opens unprecedented and limitless opportunity.</a:t>
            </a:r>
            <a:endParaRPr lang="en-US" b="1" i="1" dirty="0">
              <a:solidFill>
                <a:srgbClr val="FFC000"/>
              </a:solidFill>
            </a:endParaRPr>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p:spPr>
      </p:pic>
      <p:pic>
        <p:nvPicPr>
          <p:cNvPr id="5" name="Picture 4" descr="Golden Key.png"/>
          <p:cNvPicPr>
            <a:picLocks noChangeAspect="1"/>
          </p:cNvPicPr>
          <p:nvPr/>
        </p:nvPicPr>
        <p:blipFill>
          <a:blip r:embed="rId2" cstate="print"/>
          <a:stretch>
            <a:fillRect/>
          </a:stretch>
        </p:blipFill>
        <p:spPr>
          <a:xfrm flipH="1">
            <a:off x="0" y="0"/>
            <a:ext cx="1678839" cy="14478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Twenty One</a:t>
            </a:r>
            <a:br>
              <a:rPr lang="en-US" dirty="0" smtClean="0"/>
            </a:br>
            <a:r>
              <a:rPr lang="en-US" dirty="0" smtClean="0"/>
              <a:t>Study Questions</a:t>
            </a:r>
            <a:endParaRPr lang="en-US" dirty="0"/>
          </a:p>
        </p:txBody>
      </p:sp>
      <p:sp>
        <p:nvSpPr>
          <p:cNvPr id="3" name="Content Placeholder 2"/>
          <p:cNvSpPr>
            <a:spLocks noGrp="1"/>
          </p:cNvSpPr>
          <p:nvPr>
            <p:ph idx="1"/>
          </p:nvPr>
        </p:nvSpPr>
        <p:spPr>
          <a:xfrm>
            <a:off x="457200" y="1676400"/>
            <a:ext cx="8229600" cy="5029199"/>
          </a:xfrm>
        </p:spPr>
        <p:txBody>
          <a:bodyPr>
            <a:normAutofit fontScale="70000" lnSpcReduction="20000"/>
          </a:bodyPr>
          <a:lstStyle/>
          <a:p>
            <a:pPr marL="633222" indent="-514350" algn="just">
              <a:buAutoNum type="arabicPeriod" startAt="206"/>
            </a:pPr>
            <a:r>
              <a:rPr lang="en-US" b="1" dirty="0" smtClean="0"/>
              <a:t>How then may you </a:t>
            </a:r>
            <a:r>
              <a:rPr lang="en-US" b="1" smtClean="0"/>
              <a:t>eliminate imperfect conditions</a:t>
            </a:r>
            <a:r>
              <a:rPr lang="en-US" b="1" i="1" dirty="0" smtClean="0"/>
              <a:t>?</a:t>
            </a:r>
            <a:r>
              <a:rPr lang="en-US" b="1" i="1" dirty="0" smtClean="0">
                <a:solidFill>
                  <a:srgbClr val="FFC000"/>
                </a:solidFill>
              </a:rPr>
              <a:t>  By becoming conscious of your unity with the source of all power.</a:t>
            </a:r>
          </a:p>
          <a:p>
            <a:pPr marL="633222" indent="-514350" algn="just">
              <a:buAutoNum type="arabicPeriod" startAt="206"/>
            </a:pPr>
            <a:endParaRPr lang="en-US" b="1" dirty="0" smtClean="0"/>
          </a:p>
          <a:p>
            <a:pPr marL="633222" indent="-514350" algn="just">
              <a:buAutoNum type="arabicPeriod" startAt="206"/>
            </a:pPr>
            <a:r>
              <a:rPr lang="en-US" b="1" dirty="0" smtClean="0"/>
              <a:t>What is one of the distinctive characteristics of the Master Mind?  </a:t>
            </a:r>
            <a:r>
              <a:rPr lang="en-US" b="1" i="1" dirty="0" smtClean="0">
                <a:solidFill>
                  <a:srgbClr val="FFC000"/>
                </a:solidFill>
              </a:rPr>
              <a:t>He thinks big thoughts, he holds ideas large enough to counteract and destroy all petty and annoying obstacles.</a:t>
            </a:r>
          </a:p>
          <a:p>
            <a:pPr marL="633222" indent="-514350" algn="just">
              <a:buAutoNum type="arabicPeriod" startAt="206"/>
            </a:pPr>
            <a:endParaRPr lang="en-US" b="1" dirty="0" smtClean="0"/>
          </a:p>
          <a:p>
            <a:pPr marL="633222" indent="-514350" algn="just">
              <a:buAutoNum type="arabicPeriod" startAt="206"/>
            </a:pPr>
            <a:r>
              <a:rPr lang="en-US" b="1" dirty="0" smtClean="0"/>
              <a:t> How do experiences come to you?  </a:t>
            </a:r>
            <a:r>
              <a:rPr lang="en-US" b="1" i="1" dirty="0" smtClean="0">
                <a:solidFill>
                  <a:srgbClr val="FFC000"/>
                </a:solidFill>
              </a:rPr>
              <a:t>Through the Law of Attraction.</a:t>
            </a:r>
          </a:p>
          <a:p>
            <a:pPr marL="633222" indent="-514350" algn="just">
              <a:buAutoNum type="arabicPeriod" startAt="206"/>
            </a:pPr>
            <a:endParaRPr lang="en-US" b="1" dirty="0" smtClean="0"/>
          </a:p>
          <a:p>
            <a:pPr marL="633222" indent="-514350" algn="just">
              <a:buAutoNum type="arabicPeriod" startAt="206"/>
            </a:pPr>
            <a:r>
              <a:rPr lang="en-US" b="1" dirty="0" smtClean="0"/>
              <a:t>How is this law brought into operation?  </a:t>
            </a:r>
            <a:r>
              <a:rPr lang="en-US" b="1" i="1" dirty="0" smtClean="0">
                <a:solidFill>
                  <a:srgbClr val="FFC000"/>
                </a:solidFill>
              </a:rPr>
              <a:t>By your Predominant Mental Attitude. (PMA)</a:t>
            </a:r>
          </a:p>
          <a:p>
            <a:pPr marL="633222" indent="-514350" algn="just">
              <a:buAutoNum type="arabicPeriod" startAt="206"/>
            </a:pPr>
            <a:endParaRPr lang="en-US" b="1" dirty="0" smtClean="0"/>
          </a:p>
          <a:p>
            <a:pPr marL="633222" indent="-514350" algn="just">
              <a:buAutoNum type="arabicPeriod" startAt="206"/>
            </a:pPr>
            <a:r>
              <a:rPr lang="en-US" b="1" dirty="0" smtClean="0"/>
              <a:t>What is the issue between the old regime and the new</a:t>
            </a:r>
            <a:r>
              <a:rPr lang="en-US" b="1" i="1" dirty="0" smtClean="0"/>
              <a:t>?</a:t>
            </a:r>
            <a:r>
              <a:rPr lang="en-US" b="1" i="1" dirty="0" smtClean="0">
                <a:solidFill>
                  <a:srgbClr val="FFC000"/>
                </a:solidFill>
              </a:rPr>
              <a:t>  A question of conviction as to the nature of the Universe.  The old regime is trying to cling to the fatalistic doctrine of Divine election.  The new regime recognizes the Divinity of the individual, the democracy of humanity.</a:t>
            </a:r>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p:spPr>
      </p:pic>
      <p:pic>
        <p:nvPicPr>
          <p:cNvPr id="5" name="Picture 4" descr="Golden Key.png"/>
          <p:cNvPicPr>
            <a:picLocks noChangeAspect="1"/>
          </p:cNvPicPr>
          <p:nvPr/>
        </p:nvPicPr>
        <p:blipFill>
          <a:blip r:embed="rId2" cstate="print"/>
          <a:stretch>
            <a:fillRect/>
          </a:stretch>
        </p:blipFill>
        <p:spPr>
          <a:xfrm flipH="1">
            <a:off x="0" y="0"/>
            <a:ext cx="1678839" cy="14478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Twenty One</a:t>
            </a:r>
            <a:endParaRPr lang="en-US" dirty="0"/>
          </a:p>
        </p:txBody>
      </p:sp>
      <p:sp>
        <p:nvSpPr>
          <p:cNvPr id="3" name="Content Placeholder 2"/>
          <p:cNvSpPr>
            <a:spLocks noGrp="1"/>
          </p:cNvSpPr>
          <p:nvPr>
            <p:ph idx="1"/>
          </p:nvPr>
        </p:nvSpPr>
        <p:spPr/>
        <p:txBody>
          <a:bodyPr>
            <a:normAutofit/>
          </a:bodyPr>
          <a:lstStyle/>
          <a:p>
            <a:pPr algn="ctr">
              <a:buNone/>
            </a:pPr>
            <a:r>
              <a:rPr lang="en-US" sz="2800" b="1" dirty="0" smtClean="0"/>
              <a:t>To Think Big Thoughts</a:t>
            </a:r>
          </a:p>
          <a:p>
            <a:pPr algn="ctr">
              <a:buNone/>
            </a:pPr>
            <a:endParaRPr lang="en-US" sz="1600" b="1" dirty="0" smtClean="0"/>
          </a:p>
          <a:p>
            <a:pPr algn="just"/>
            <a:r>
              <a:rPr lang="en-US" sz="2400" b="1" dirty="0" smtClean="0"/>
              <a:t>You will find that everything you hold in your consciousness for any length of time becomes impressed upon your subconscious which becomes a pattern that the creative energy will wave into your life and environment.</a:t>
            </a:r>
            <a:endParaRPr lang="en-US" sz="2400" b="1"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8" name="Picture 7" descr="universe.jpg"/>
          <p:cNvPicPr>
            <a:picLocks noChangeAspect="1"/>
          </p:cNvPicPr>
          <p:nvPr/>
        </p:nvPicPr>
        <p:blipFill>
          <a:blip r:embed="rId4" cstate="print"/>
          <a:stretch>
            <a:fillRect/>
          </a:stretch>
        </p:blipFill>
        <p:spPr>
          <a:xfrm>
            <a:off x="3048000" y="4114800"/>
            <a:ext cx="3581400" cy="254791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28" name="Picture 4" descr="C:\Documents and Settings\Peter C. Rogers\Local Settings\Temporary Internet Files\Content.IE5\ME2O0LVN\MPj04383440000[1].jpg"/>
          <p:cNvPicPr>
            <a:picLocks noChangeAspect="1" noChangeArrowheads="1"/>
          </p:cNvPicPr>
          <p:nvPr/>
        </p:nvPicPr>
        <p:blipFill>
          <a:blip r:embed="rId5" cstate="print"/>
          <a:srcRect/>
          <a:stretch>
            <a:fillRect/>
          </a:stretch>
        </p:blipFill>
        <p:spPr bwMode="auto">
          <a:xfrm>
            <a:off x="990600" y="4038600"/>
            <a:ext cx="1229360" cy="243552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29" name="Picture 5" descr="C:\Documents and Settings\Peter C. Rogers\Local Settings\Temporary Internet Files\Content.IE5\HV31Q9W5\MCj01984000000[1].wmf"/>
          <p:cNvPicPr>
            <a:picLocks noChangeAspect="1" noChangeArrowheads="1"/>
          </p:cNvPicPr>
          <p:nvPr/>
        </p:nvPicPr>
        <p:blipFill>
          <a:blip r:embed="rId6" cstate="print"/>
          <a:srcRect/>
          <a:stretch>
            <a:fillRect/>
          </a:stretch>
        </p:blipFill>
        <p:spPr bwMode="auto">
          <a:xfrm>
            <a:off x="7086600" y="4038600"/>
            <a:ext cx="1234289" cy="264210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Peter C. Rogers\Local Settings\Temporary Internet Files\Content.IE5\M0VPXDY8\MCj03117820000[1].wmf"/>
          <p:cNvPicPr>
            <a:picLocks noChangeAspect="1" noChangeArrowheads="1"/>
          </p:cNvPicPr>
          <p:nvPr/>
        </p:nvPicPr>
        <p:blipFill>
          <a:blip r:embed="rId2" cstate="print"/>
          <a:srcRect/>
          <a:stretch>
            <a:fillRect/>
          </a:stretch>
        </p:blipFill>
        <p:spPr bwMode="auto">
          <a:xfrm>
            <a:off x="2667000" y="2286000"/>
            <a:ext cx="3505200" cy="4345080"/>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Twenty One</a:t>
            </a:r>
            <a:endParaRPr lang="en-US" dirty="0"/>
          </a:p>
        </p:txBody>
      </p:sp>
      <p:sp>
        <p:nvSpPr>
          <p:cNvPr id="3" name="Content Placeholder 2"/>
          <p:cNvSpPr>
            <a:spLocks noGrp="1"/>
          </p:cNvSpPr>
          <p:nvPr>
            <p:ph idx="1"/>
          </p:nvPr>
        </p:nvSpPr>
        <p:spPr/>
        <p:txBody>
          <a:bodyPr>
            <a:normAutofit lnSpcReduction="10000"/>
          </a:bodyPr>
          <a:lstStyle/>
          <a:p>
            <a:pPr algn="ctr">
              <a:buNone/>
            </a:pPr>
            <a:r>
              <a:rPr lang="en-US" sz="2800" b="1" dirty="0" smtClean="0"/>
              <a:t>To Think Big Thoughts</a:t>
            </a:r>
          </a:p>
          <a:p>
            <a:pPr algn="ctr">
              <a:buNone/>
            </a:pPr>
            <a:endParaRPr lang="en-US" sz="1600" b="1" dirty="0" smtClean="0"/>
          </a:p>
          <a:p>
            <a:pPr algn="just"/>
            <a:r>
              <a:rPr lang="en-US" sz="2400" b="1" dirty="0" smtClean="0"/>
              <a:t>The Infinite Mind is the source from which all things proceed</a:t>
            </a:r>
          </a:p>
          <a:p>
            <a:pPr algn="just"/>
            <a:endParaRPr lang="en-US" sz="2400" b="1" dirty="0" smtClean="0"/>
          </a:p>
          <a:p>
            <a:pPr algn="just"/>
            <a:r>
              <a:rPr lang="en-US" sz="2400" b="1" dirty="0" smtClean="0"/>
              <a:t>You are the channel whereby the eternal energy is manifested.</a:t>
            </a:r>
          </a:p>
          <a:p>
            <a:pPr algn="just"/>
            <a:endParaRPr lang="en-US" sz="2400" b="1" dirty="0" smtClean="0"/>
          </a:p>
          <a:p>
            <a:pPr algn="just"/>
            <a:r>
              <a:rPr lang="en-US" sz="2400" b="1" dirty="0" smtClean="0"/>
              <a:t>Your ability to think is your ability to act upon this Universal substance.</a:t>
            </a:r>
          </a:p>
          <a:p>
            <a:pPr algn="just"/>
            <a:endParaRPr lang="en-US" sz="2400" b="1" dirty="0" smtClean="0"/>
          </a:p>
          <a:p>
            <a:pPr algn="just"/>
            <a:r>
              <a:rPr lang="en-US" sz="2400" b="1" dirty="0" smtClean="0"/>
              <a:t>What you think is what is created or produced in the objective world.</a:t>
            </a:r>
          </a:p>
          <a:p>
            <a:pPr algn="just">
              <a:buNone/>
            </a:pPr>
            <a:endParaRPr lang="en-US" sz="2400" b="1" dirty="0"/>
          </a:p>
        </p:txBody>
      </p:sp>
      <p:pic>
        <p:nvPicPr>
          <p:cNvPr id="4" name="Picture 3" descr="Golden Key.png"/>
          <p:cNvPicPr>
            <a:picLocks noChangeAspect="1"/>
          </p:cNvPicPr>
          <p:nvPr/>
        </p:nvPicPr>
        <p:blipFill>
          <a:blip r:embed="rId3" cstate="print"/>
          <a:stretch>
            <a:fillRect/>
          </a:stretch>
        </p:blipFill>
        <p:spPr>
          <a:xfrm>
            <a:off x="7429500" y="0"/>
            <a:ext cx="1714500" cy="1447800"/>
          </a:xfrm>
          <a:prstGeom prst="rect">
            <a:avLst/>
          </a:prstGeom>
        </p:spPr>
      </p:pic>
      <p:pic>
        <p:nvPicPr>
          <p:cNvPr id="5" name="Picture 4"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4"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descr="C:\Documents and Settings\Peter C. Rogers\Local Settings\Temporary Internet Files\Content.IE5\HDI0Q5IX\MPj04438670000[1].jpg"/>
          <p:cNvPicPr>
            <a:picLocks noChangeAspect="1" noChangeArrowheads="1"/>
          </p:cNvPicPr>
          <p:nvPr/>
        </p:nvPicPr>
        <p:blipFill>
          <a:blip r:embed="rId2" cstate="print"/>
          <a:srcRect/>
          <a:stretch>
            <a:fillRect/>
          </a:stretch>
        </p:blipFill>
        <p:spPr bwMode="auto">
          <a:xfrm>
            <a:off x="762000" y="2514600"/>
            <a:ext cx="8001000" cy="4114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Twenty One</a:t>
            </a:r>
            <a:endParaRPr lang="en-US" dirty="0"/>
          </a:p>
        </p:txBody>
      </p:sp>
      <p:sp>
        <p:nvSpPr>
          <p:cNvPr id="3" name="Content Placeholder 2"/>
          <p:cNvSpPr>
            <a:spLocks noGrp="1"/>
          </p:cNvSpPr>
          <p:nvPr>
            <p:ph idx="1"/>
          </p:nvPr>
        </p:nvSpPr>
        <p:spPr>
          <a:xfrm>
            <a:off x="457200" y="1775191"/>
            <a:ext cx="8229600" cy="4930409"/>
          </a:xfrm>
        </p:spPr>
        <p:txBody>
          <a:bodyPr>
            <a:normAutofit fontScale="92500"/>
          </a:bodyPr>
          <a:lstStyle/>
          <a:p>
            <a:pPr algn="ctr">
              <a:buNone/>
            </a:pPr>
            <a:r>
              <a:rPr lang="en-US" sz="3000" b="1" dirty="0" smtClean="0"/>
              <a:t>To Think Big Thoughts</a:t>
            </a:r>
          </a:p>
          <a:p>
            <a:pPr algn="ctr">
              <a:buNone/>
            </a:pPr>
            <a:endParaRPr lang="en-US" sz="1600" b="1" dirty="0" smtClean="0"/>
          </a:p>
          <a:p>
            <a:pPr algn="just"/>
            <a:r>
              <a:rPr lang="en-US" sz="2400" b="1" dirty="0" smtClean="0"/>
              <a:t>Your life is simply the reflection of your predominant thoughts your mental attitude.</a:t>
            </a:r>
          </a:p>
          <a:p>
            <a:pPr algn="just"/>
            <a:endParaRPr lang="en-US" sz="2400" b="1" dirty="0" smtClean="0"/>
          </a:p>
          <a:p>
            <a:pPr algn="just"/>
            <a:r>
              <a:rPr lang="en-US" sz="2400" b="1" dirty="0" smtClean="0"/>
              <a:t>Correct thinking is a science.</a:t>
            </a:r>
          </a:p>
          <a:p>
            <a:pPr algn="just"/>
            <a:endParaRPr lang="en-US" sz="2400" b="1" dirty="0" smtClean="0"/>
          </a:p>
          <a:p>
            <a:pPr algn="just"/>
            <a:r>
              <a:rPr lang="en-US" sz="2400" b="1" dirty="0" smtClean="0"/>
              <a:t>Your thoughts create an impression on your brain which become your mental tendencies.</a:t>
            </a:r>
          </a:p>
          <a:p>
            <a:pPr algn="just"/>
            <a:endParaRPr lang="en-US" sz="2400" b="1" dirty="0" smtClean="0"/>
          </a:p>
          <a:p>
            <a:pPr algn="just"/>
            <a:r>
              <a:rPr lang="en-US" sz="2400" b="1" dirty="0" smtClean="0"/>
              <a:t>Tendencies create character, ability, purpose and determine the experiences with which you shall meet in life.</a:t>
            </a:r>
          </a:p>
          <a:p>
            <a:pPr algn="just"/>
            <a:endParaRPr lang="en-US" sz="2400" b="1" dirty="0" smtClean="0"/>
          </a:p>
          <a:p>
            <a:pPr algn="just"/>
            <a:r>
              <a:rPr lang="en-US" sz="2400" b="1" dirty="0" smtClean="0"/>
              <a:t>If you can change your thoughts, you can change your life.</a:t>
            </a:r>
          </a:p>
          <a:p>
            <a:pPr algn="ctr">
              <a:buNone/>
            </a:pPr>
            <a:endParaRPr lang="en-US" sz="2400" b="1" dirty="0" smtClean="0"/>
          </a:p>
          <a:p>
            <a:pPr algn="ctr">
              <a:buNone/>
            </a:pPr>
            <a:endParaRPr lang="en-US" sz="2400" b="1" dirty="0"/>
          </a:p>
        </p:txBody>
      </p:sp>
      <p:pic>
        <p:nvPicPr>
          <p:cNvPr id="4" name="Picture 3" descr="Golden Key.png"/>
          <p:cNvPicPr>
            <a:picLocks noChangeAspect="1"/>
          </p:cNvPicPr>
          <p:nvPr/>
        </p:nvPicPr>
        <p:blipFill>
          <a:blip r:embed="rId3" cstate="print"/>
          <a:stretch>
            <a:fillRect/>
          </a:stretch>
        </p:blipFill>
        <p:spPr>
          <a:xfrm>
            <a:off x="7429500" y="0"/>
            <a:ext cx="1714500" cy="1447800"/>
          </a:xfrm>
          <a:prstGeom prst="rect">
            <a:avLst/>
          </a:prstGeom>
        </p:spPr>
      </p:pic>
      <p:pic>
        <p:nvPicPr>
          <p:cNvPr id="5" name="Picture 4"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4"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Twenty One</a:t>
            </a:r>
            <a:endParaRPr lang="en-US" dirty="0"/>
          </a:p>
        </p:txBody>
      </p:sp>
      <p:sp>
        <p:nvSpPr>
          <p:cNvPr id="3" name="Content Placeholder 2"/>
          <p:cNvSpPr>
            <a:spLocks noGrp="1"/>
          </p:cNvSpPr>
          <p:nvPr>
            <p:ph idx="1"/>
          </p:nvPr>
        </p:nvSpPr>
        <p:spPr>
          <a:xfrm>
            <a:off x="457200" y="1775191"/>
            <a:ext cx="8229600" cy="4930409"/>
          </a:xfrm>
        </p:spPr>
        <p:txBody>
          <a:bodyPr>
            <a:normAutofit lnSpcReduction="10000"/>
          </a:bodyPr>
          <a:lstStyle/>
          <a:p>
            <a:pPr algn="ctr">
              <a:buNone/>
            </a:pPr>
            <a:r>
              <a:rPr lang="en-US" sz="2800" b="1" dirty="0" smtClean="0"/>
              <a:t>To Think Big Thoughts</a:t>
            </a:r>
          </a:p>
          <a:p>
            <a:pPr algn="ctr">
              <a:buNone/>
            </a:pPr>
            <a:endParaRPr lang="en-US" sz="1600" b="1" dirty="0" smtClean="0"/>
          </a:p>
          <a:p>
            <a:pPr algn="just"/>
            <a:r>
              <a:rPr lang="en-US" sz="2400" b="1" dirty="0" smtClean="0"/>
              <a:t>Your mental attitude is patterned after the mental pictures which have been photographed on your brain.</a:t>
            </a:r>
          </a:p>
          <a:p>
            <a:pPr algn="just"/>
            <a:endParaRPr lang="en-US" sz="2400" b="1" dirty="0" smtClean="0"/>
          </a:p>
          <a:p>
            <a:pPr algn="just"/>
            <a:r>
              <a:rPr lang="en-US" sz="2400" b="1" dirty="0" smtClean="0"/>
              <a:t>If you do not like the pictures, destroy the negatives and create new pictures through visualization.</a:t>
            </a:r>
          </a:p>
          <a:p>
            <a:pPr algn="just"/>
            <a:endParaRPr lang="en-US" sz="2400" b="1" dirty="0" smtClean="0"/>
          </a:p>
          <a:p>
            <a:pPr algn="just"/>
            <a:r>
              <a:rPr lang="en-US" sz="2800" b="1" dirty="0" smtClean="0">
                <a:solidFill>
                  <a:srgbClr val="FF0000"/>
                </a:solidFill>
              </a:rPr>
              <a:t>You will begin</a:t>
            </a:r>
          </a:p>
          <a:p>
            <a:pPr algn="just">
              <a:buNone/>
            </a:pPr>
            <a:r>
              <a:rPr lang="en-US" sz="2800" b="1" dirty="0" smtClean="0">
                <a:solidFill>
                  <a:srgbClr val="FF0000"/>
                </a:solidFill>
              </a:rPr>
              <a:t>	to have new </a:t>
            </a:r>
          </a:p>
          <a:p>
            <a:pPr algn="just">
              <a:buNone/>
            </a:pPr>
            <a:r>
              <a:rPr lang="en-US" sz="2800" b="1" dirty="0" smtClean="0">
                <a:solidFill>
                  <a:srgbClr val="FF0000"/>
                </a:solidFill>
              </a:rPr>
              <a:t>	pictures that </a:t>
            </a:r>
          </a:p>
          <a:p>
            <a:pPr algn="just">
              <a:buNone/>
            </a:pPr>
            <a:r>
              <a:rPr lang="en-US" sz="2800" b="1" dirty="0" smtClean="0">
                <a:solidFill>
                  <a:srgbClr val="FF0000"/>
                </a:solidFill>
              </a:rPr>
              <a:t>	will ultimately</a:t>
            </a:r>
          </a:p>
          <a:p>
            <a:pPr algn="just">
              <a:buNone/>
            </a:pPr>
            <a:r>
              <a:rPr lang="en-US" sz="2800" b="1" dirty="0" smtClean="0">
                <a:solidFill>
                  <a:srgbClr val="FF0000"/>
                </a:solidFill>
              </a:rPr>
              <a:t>	attract new things.</a:t>
            </a:r>
          </a:p>
          <a:p>
            <a:pPr algn="ctr">
              <a:buNone/>
            </a:pPr>
            <a:endParaRPr lang="en-US" sz="2400" b="1" dirty="0"/>
          </a:p>
        </p:txBody>
      </p:sp>
      <p:pic>
        <p:nvPicPr>
          <p:cNvPr id="4" name="Picture 3" descr="Golden Key.png"/>
          <p:cNvPicPr>
            <a:picLocks noChangeAspect="1"/>
          </p:cNvPicPr>
          <p:nvPr/>
        </p:nvPicPr>
        <p:blipFill>
          <a:blip r:embed="rId2" cstate="print"/>
          <a:stretch>
            <a:fillRect/>
          </a:stretch>
        </p:blipFill>
        <p:spPr>
          <a:xfrm>
            <a:off x="7429500" y="0"/>
            <a:ext cx="1714500" cy="1447800"/>
          </a:xfrm>
          <a:prstGeom prst="rect">
            <a:avLst/>
          </a:prstGeom>
        </p:spPr>
      </p:pic>
      <p:pic>
        <p:nvPicPr>
          <p:cNvPr id="5" name="Picture 4"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4098" name="Picture 2" descr="C:\Documents and Settings\Peter C. Rogers\Local Settings\Temporary Internet Files\Content.IE5\ME2O0LVN\MCj02375740000[1].wmf"/>
          <p:cNvPicPr>
            <a:picLocks noChangeAspect="1" noChangeArrowheads="1"/>
          </p:cNvPicPr>
          <p:nvPr/>
        </p:nvPicPr>
        <p:blipFill>
          <a:blip r:embed="rId4" cstate="print"/>
          <a:srcRect/>
          <a:stretch>
            <a:fillRect/>
          </a:stretch>
        </p:blipFill>
        <p:spPr bwMode="auto">
          <a:xfrm>
            <a:off x="152400" y="1524000"/>
            <a:ext cx="762000" cy="1183794"/>
          </a:xfrm>
          <a:prstGeom prst="rect">
            <a:avLst/>
          </a:prstGeom>
          <a:ln>
            <a:noFill/>
          </a:ln>
          <a:effectLst>
            <a:outerShdw blurRad="292100" dist="139700" dir="2700000" algn="tl" rotWithShape="0">
              <a:srgbClr val="333333">
                <a:alpha val="65000"/>
              </a:srgbClr>
            </a:outerShdw>
          </a:effectLst>
        </p:spPr>
      </p:pic>
      <p:pic>
        <p:nvPicPr>
          <p:cNvPr id="4100" name="Picture 4" descr="C:\Documents and Settings\Peter C. Rogers\Local Settings\Temporary Internet Files\Content.IE5\M0VPXDY8\MPj01778440000[1].jpg"/>
          <p:cNvPicPr>
            <a:picLocks noChangeAspect="1" noChangeArrowheads="1"/>
          </p:cNvPicPr>
          <p:nvPr/>
        </p:nvPicPr>
        <p:blipFill>
          <a:blip r:embed="rId5" cstate="print"/>
          <a:srcRect/>
          <a:stretch>
            <a:fillRect/>
          </a:stretch>
        </p:blipFill>
        <p:spPr bwMode="auto">
          <a:xfrm>
            <a:off x="3962400" y="4419600"/>
            <a:ext cx="4343400" cy="1905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4102" name="Picture 6" descr="C:\Documents and Settings\Peter C. Rogers\Local Settings\Temporary Internet Files\Content.IE5\ME2O0LVN\MCj04417230000[1].png"/>
          <p:cNvPicPr>
            <a:picLocks noChangeAspect="1" noChangeArrowheads="1"/>
          </p:cNvPicPr>
          <p:nvPr/>
        </p:nvPicPr>
        <p:blipFill>
          <a:blip r:embed="rId6" cstate="print"/>
          <a:srcRect/>
          <a:stretch>
            <a:fillRect/>
          </a:stretch>
        </p:blipFill>
        <p:spPr bwMode="auto">
          <a:xfrm>
            <a:off x="7696200" y="1447800"/>
            <a:ext cx="1219200" cy="12192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Twenty One</a:t>
            </a:r>
            <a:endParaRPr lang="en-US" dirty="0"/>
          </a:p>
        </p:txBody>
      </p:sp>
      <p:sp>
        <p:nvSpPr>
          <p:cNvPr id="3" name="Content Placeholder 2"/>
          <p:cNvSpPr>
            <a:spLocks noGrp="1"/>
          </p:cNvSpPr>
          <p:nvPr>
            <p:ph idx="1"/>
          </p:nvPr>
        </p:nvSpPr>
        <p:spPr/>
        <p:txBody>
          <a:bodyPr>
            <a:normAutofit/>
          </a:bodyPr>
          <a:lstStyle/>
          <a:p>
            <a:pPr algn="ctr">
              <a:buNone/>
            </a:pPr>
            <a:r>
              <a:rPr lang="en-US" sz="2800" b="1" dirty="0" smtClean="0"/>
              <a:t>To Think Big Thoughts</a:t>
            </a:r>
          </a:p>
          <a:p>
            <a:pPr algn="ctr">
              <a:buNone/>
            </a:pPr>
            <a:endParaRPr lang="en-US" sz="1600" b="1" dirty="0" smtClean="0"/>
          </a:p>
          <a:p>
            <a:pPr algn="just"/>
            <a:r>
              <a:rPr lang="en-US" sz="2400" b="1" dirty="0" smtClean="0"/>
              <a:t>There is no limit to what this law can do for you.</a:t>
            </a:r>
          </a:p>
          <a:p>
            <a:pPr algn="just"/>
            <a:endParaRPr lang="en-US" sz="2400" b="1" dirty="0" smtClean="0"/>
          </a:p>
          <a:p>
            <a:pPr algn="just"/>
            <a:r>
              <a:rPr lang="en-US" sz="2400" b="1" dirty="0" smtClean="0"/>
              <a:t>Dare to believe in your own idea.</a:t>
            </a:r>
          </a:p>
          <a:p>
            <a:pPr algn="just"/>
            <a:endParaRPr lang="en-US" sz="2400" b="1" dirty="0" smtClean="0"/>
          </a:p>
          <a:p>
            <a:pPr algn="just"/>
            <a:r>
              <a:rPr lang="en-US" sz="2400" b="1" dirty="0" smtClean="0"/>
              <a:t>Nature is plastic to your ideal.</a:t>
            </a:r>
          </a:p>
          <a:p>
            <a:pPr algn="just"/>
            <a:endParaRPr lang="en-US" sz="2400" b="1" dirty="0" smtClean="0"/>
          </a:p>
          <a:p>
            <a:pPr algn="just"/>
            <a:r>
              <a:rPr lang="en-US" sz="2400" b="1" dirty="0" smtClean="0"/>
              <a:t>Think of it as an already accomplished fact.</a:t>
            </a:r>
          </a:p>
          <a:p>
            <a:pPr algn="just"/>
            <a:endParaRPr lang="en-US" sz="2400" b="1" dirty="0" smtClean="0"/>
          </a:p>
          <a:p>
            <a:pPr algn="just"/>
            <a:r>
              <a:rPr lang="en-US" sz="2400" b="1" dirty="0" smtClean="0"/>
              <a:t>The real battle of life is one of ideas. (Centered in thinking)</a:t>
            </a:r>
          </a:p>
          <a:p>
            <a:pPr algn="ctr">
              <a:buNone/>
            </a:pPr>
            <a:endParaRPr lang="en-US" sz="1600" b="1" dirty="0" smtClean="0"/>
          </a:p>
          <a:p>
            <a:pPr algn="ctr">
              <a:buNone/>
            </a:pPr>
            <a:endParaRPr lang="en-US" sz="2400" b="1" dirty="0"/>
          </a:p>
        </p:txBody>
      </p:sp>
      <p:pic>
        <p:nvPicPr>
          <p:cNvPr id="4" name="Picture 3" descr="Golden Key.png"/>
          <p:cNvPicPr>
            <a:picLocks noChangeAspect="1"/>
          </p:cNvPicPr>
          <p:nvPr/>
        </p:nvPicPr>
        <p:blipFill>
          <a:blip r:embed="rId2" cstate="print"/>
          <a:stretch>
            <a:fillRect/>
          </a:stretch>
        </p:blipFill>
        <p:spPr>
          <a:xfrm>
            <a:off x="7429500" y="0"/>
            <a:ext cx="1714500" cy="1447800"/>
          </a:xfrm>
          <a:prstGeom prst="rect">
            <a:avLst/>
          </a:prstGeom>
        </p:spPr>
      </p:pic>
      <p:pic>
        <p:nvPicPr>
          <p:cNvPr id="5" name="Picture 4"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8" name="Picture 7" descr="mold.jpg"/>
          <p:cNvPicPr>
            <a:picLocks noChangeAspect="1"/>
          </p:cNvPicPr>
          <p:nvPr/>
        </p:nvPicPr>
        <p:blipFill>
          <a:blip r:embed="rId4" cstate="print"/>
          <a:stretch>
            <a:fillRect/>
          </a:stretch>
        </p:blipFill>
        <p:spPr>
          <a:xfrm>
            <a:off x="7239000" y="1600200"/>
            <a:ext cx="1676400" cy="37465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128" name="Picture 8" descr="C:\Documents and Settings\Peter C. Rogers\Local Settings\Temporary Internet Files\Content.IE5\HDI0Q5IX\MCj03102060000[1].wmf"/>
          <p:cNvPicPr>
            <a:picLocks noChangeAspect="1" noChangeArrowheads="1"/>
          </p:cNvPicPr>
          <p:nvPr/>
        </p:nvPicPr>
        <p:blipFill>
          <a:blip r:embed="rId5" cstate="print"/>
          <a:srcRect/>
          <a:stretch>
            <a:fillRect/>
          </a:stretch>
        </p:blipFill>
        <p:spPr bwMode="auto">
          <a:xfrm>
            <a:off x="0" y="1447800"/>
            <a:ext cx="990600" cy="1143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Twenty One</a:t>
            </a:r>
            <a:endParaRPr lang="en-US" dirty="0"/>
          </a:p>
        </p:txBody>
      </p:sp>
      <p:sp>
        <p:nvSpPr>
          <p:cNvPr id="3" name="Content Placeholder 2"/>
          <p:cNvSpPr>
            <a:spLocks noGrp="1"/>
          </p:cNvSpPr>
          <p:nvPr>
            <p:ph idx="1"/>
          </p:nvPr>
        </p:nvSpPr>
        <p:spPr>
          <a:xfrm>
            <a:off x="457200" y="1775191"/>
            <a:ext cx="8229600" cy="4930409"/>
          </a:xfrm>
        </p:spPr>
        <p:txBody>
          <a:bodyPr>
            <a:normAutofit/>
          </a:bodyPr>
          <a:lstStyle/>
          <a:p>
            <a:pPr algn="ctr">
              <a:buNone/>
            </a:pPr>
            <a:r>
              <a:rPr lang="en-US" sz="2800" b="1" dirty="0" smtClean="0"/>
              <a:t>To Think Big Thoughts</a:t>
            </a:r>
          </a:p>
          <a:p>
            <a:pPr algn="ctr">
              <a:buNone/>
            </a:pPr>
            <a:endParaRPr lang="en-US" sz="1600" b="1" dirty="0" smtClean="0"/>
          </a:p>
          <a:p>
            <a:pPr algn="ctr">
              <a:buNone/>
            </a:pPr>
            <a:endParaRPr lang="en-US" sz="1600" b="1" dirty="0" smtClean="0"/>
          </a:p>
          <a:p>
            <a:pPr algn="ctr">
              <a:buNone/>
            </a:pPr>
            <a:endParaRPr lang="en-US" sz="1600" b="1" dirty="0" smtClean="0"/>
          </a:p>
          <a:p>
            <a:pPr algn="ctr">
              <a:buNone/>
            </a:pPr>
            <a:endParaRPr lang="en-US" sz="1600" b="1" dirty="0" smtClean="0"/>
          </a:p>
          <a:p>
            <a:pPr algn="just"/>
            <a:r>
              <a:rPr lang="en-US" sz="2400" b="1" dirty="0" smtClean="0"/>
              <a:t>As long as you regard the Cosmic power as  non-human or alien, you will continue to be ruled by a supposed privileged class.</a:t>
            </a:r>
          </a:p>
          <a:p>
            <a:pPr algn="just"/>
            <a:endParaRPr lang="en-US" sz="2400" b="1" dirty="0" smtClean="0"/>
          </a:p>
          <a:p>
            <a:pPr algn="just"/>
            <a:r>
              <a:rPr lang="en-US" sz="2400" b="1" dirty="0" smtClean="0"/>
              <a:t>The real interest of democracy is to recognize the divinity of the human spirit.</a:t>
            </a:r>
          </a:p>
          <a:p>
            <a:pPr algn="just"/>
            <a:endParaRPr lang="en-US" sz="2400" b="1" dirty="0" smtClean="0"/>
          </a:p>
          <a:p>
            <a:pPr algn="just"/>
            <a:r>
              <a:rPr lang="en-US" sz="2400" b="1" dirty="0" smtClean="0"/>
              <a:t>All power is from within and no one has any more power than any other.</a:t>
            </a:r>
            <a:endParaRPr lang="en-US" sz="2400" b="1"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p:spPr>
      </p:pic>
      <p:pic>
        <p:nvPicPr>
          <p:cNvPr id="5" name="Picture 4"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6" name="Picture 5" descr="spiritual.jpg"/>
          <p:cNvPicPr>
            <a:picLocks noChangeAspect="1"/>
          </p:cNvPicPr>
          <p:nvPr/>
        </p:nvPicPr>
        <p:blipFill>
          <a:blip r:embed="rId3" cstate="print"/>
          <a:stretch>
            <a:fillRect/>
          </a:stretch>
        </p:blipFill>
        <p:spPr>
          <a:xfrm>
            <a:off x="152400" y="1524000"/>
            <a:ext cx="1317812" cy="1600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descr="spirituall.jpg"/>
          <p:cNvPicPr>
            <a:picLocks noChangeAspect="1"/>
          </p:cNvPicPr>
          <p:nvPr/>
        </p:nvPicPr>
        <p:blipFill>
          <a:blip r:embed="rId4" cstate="print"/>
          <a:stretch>
            <a:fillRect/>
          </a:stretch>
        </p:blipFill>
        <p:spPr>
          <a:xfrm>
            <a:off x="7543800" y="1524000"/>
            <a:ext cx="1447800" cy="1447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descr="Truth Dynamics Logo.jpeg"/>
          <p:cNvPicPr>
            <a:picLocks noChangeAspect="1"/>
          </p:cNvPicPr>
          <p:nvPr/>
        </p:nvPicPr>
        <p:blipFill>
          <a:blip r:embed="rId5" cstate="print"/>
          <a:stretch>
            <a:fillRect/>
          </a:stretch>
        </p:blipFill>
        <p:spPr>
          <a:xfrm>
            <a:off x="8458200" y="6379028"/>
            <a:ext cx="457200" cy="32657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Twenty One</a:t>
            </a:r>
            <a:endParaRPr lang="en-US" dirty="0"/>
          </a:p>
        </p:txBody>
      </p:sp>
      <p:sp>
        <p:nvSpPr>
          <p:cNvPr id="3" name="Content Placeholder 2"/>
          <p:cNvSpPr>
            <a:spLocks noGrp="1"/>
          </p:cNvSpPr>
          <p:nvPr>
            <p:ph idx="1"/>
          </p:nvPr>
        </p:nvSpPr>
        <p:spPr/>
        <p:txBody>
          <a:bodyPr>
            <a:normAutofit fontScale="92500" lnSpcReduction="10000"/>
          </a:bodyPr>
          <a:lstStyle/>
          <a:p>
            <a:pPr algn="ctr">
              <a:buNone/>
            </a:pPr>
            <a:r>
              <a:rPr lang="en-US" sz="2800" b="1" dirty="0" smtClean="0"/>
              <a:t>To Think Big Thoughts</a:t>
            </a:r>
          </a:p>
          <a:p>
            <a:pPr algn="ctr">
              <a:buNone/>
            </a:pPr>
            <a:endParaRPr lang="en-US" sz="1600" b="1" dirty="0" smtClean="0"/>
          </a:p>
          <a:p>
            <a:pPr algn="ctr">
              <a:buNone/>
            </a:pPr>
            <a:r>
              <a:rPr lang="en-US" sz="2400" b="1" dirty="0" smtClean="0"/>
              <a:t>Divine Mind is no respecter of persons.</a:t>
            </a:r>
          </a:p>
          <a:p>
            <a:pPr algn="just"/>
            <a:endParaRPr lang="en-US" sz="2400" b="1" dirty="0" smtClean="0"/>
          </a:p>
          <a:p>
            <a:pPr algn="just"/>
            <a:r>
              <a:rPr lang="en-US" sz="2400" b="1" dirty="0" smtClean="0"/>
              <a:t>It does not anger, </a:t>
            </a:r>
          </a:p>
          <a:p>
            <a:pPr algn="just">
              <a:buNone/>
            </a:pPr>
            <a:r>
              <a:rPr lang="en-US" sz="2400" b="1" dirty="0" smtClean="0"/>
              <a:t>	it is not jealous </a:t>
            </a:r>
          </a:p>
          <a:p>
            <a:pPr algn="just">
              <a:buNone/>
            </a:pPr>
            <a:r>
              <a:rPr lang="en-US" sz="2400" b="1" dirty="0" smtClean="0"/>
              <a:t>	or wrathful and it </a:t>
            </a:r>
          </a:p>
          <a:p>
            <a:pPr algn="just">
              <a:buNone/>
            </a:pPr>
            <a:r>
              <a:rPr lang="en-US" sz="2400" b="1" dirty="0" smtClean="0"/>
              <a:t>	cannot be flattered, </a:t>
            </a:r>
          </a:p>
          <a:p>
            <a:pPr algn="just">
              <a:buNone/>
            </a:pPr>
            <a:r>
              <a:rPr lang="en-US" sz="2400" b="1" dirty="0" smtClean="0"/>
              <a:t>	cajoled or moved by </a:t>
            </a:r>
          </a:p>
          <a:p>
            <a:pPr algn="just">
              <a:buNone/>
            </a:pPr>
            <a:r>
              <a:rPr lang="en-US" sz="2400" b="1" dirty="0" smtClean="0"/>
              <a:t>	sympathy or petition.</a:t>
            </a:r>
          </a:p>
          <a:p>
            <a:pPr algn="just"/>
            <a:endParaRPr lang="en-US" sz="2400" b="1" dirty="0" smtClean="0"/>
          </a:p>
          <a:p>
            <a:pPr algn="just"/>
            <a:r>
              <a:rPr lang="en-US" sz="2400" b="1" dirty="0" smtClean="0"/>
              <a:t>Although as you align </a:t>
            </a:r>
          </a:p>
          <a:p>
            <a:pPr algn="just">
              <a:buNone/>
            </a:pPr>
            <a:r>
              <a:rPr lang="en-US" sz="2400" b="1" dirty="0" smtClean="0"/>
              <a:t>	yourself with Divine </a:t>
            </a:r>
          </a:p>
          <a:p>
            <a:pPr algn="just">
              <a:buNone/>
            </a:pPr>
            <a:r>
              <a:rPr lang="en-US" sz="2400" b="1" dirty="0" smtClean="0"/>
              <a:t>	Mind you will feel favored.</a:t>
            </a:r>
          </a:p>
          <a:p>
            <a:pPr algn="just"/>
            <a:endParaRPr lang="en-US" sz="2400" b="1" dirty="0" smtClean="0"/>
          </a:p>
          <a:p>
            <a:pPr algn="just">
              <a:buNone/>
            </a:pPr>
            <a:endParaRPr lang="en-US" sz="2400" b="1" dirty="0" smtClean="0"/>
          </a:p>
          <a:p>
            <a:pPr algn="ctr">
              <a:buNone/>
            </a:pPr>
            <a:endParaRPr lang="en-US" sz="1600" b="1" dirty="0" smtClean="0"/>
          </a:p>
          <a:p>
            <a:pPr algn="ctr">
              <a:buNone/>
            </a:pPr>
            <a:endParaRPr lang="en-US" sz="2400" b="1" dirty="0"/>
          </a:p>
        </p:txBody>
      </p:sp>
      <p:pic>
        <p:nvPicPr>
          <p:cNvPr id="4" name="Picture 3" descr="Golden Key.png"/>
          <p:cNvPicPr>
            <a:picLocks noChangeAspect="1"/>
          </p:cNvPicPr>
          <p:nvPr/>
        </p:nvPicPr>
        <p:blipFill>
          <a:blip r:embed="rId2" cstate="print"/>
          <a:stretch>
            <a:fillRect/>
          </a:stretch>
        </p:blipFill>
        <p:spPr>
          <a:xfrm>
            <a:off x="7429500" y="0"/>
            <a:ext cx="1714500" cy="1447800"/>
          </a:xfrm>
          <a:prstGeom prst="rect">
            <a:avLst/>
          </a:prstGeom>
        </p:spPr>
      </p:pic>
      <p:pic>
        <p:nvPicPr>
          <p:cNvPr id="5" name="Picture 4"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26720" cy="304800"/>
          </a:xfrm>
          <a:prstGeom prst="rect">
            <a:avLst/>
          </a:prstGeom>
          <a:ln>
            <a:noFill/>
          </a:ln>
          <a:effectLst>
            <a:outerShdw blurRad="292100" dist="139700" dir="2700000" algn="tl" rotWithShape="0">
              <a:srgbClr val="333333">
                <a:alpha val="65000"/>
              </a:srgbClr>
            </a:outerShdw>
          </a:effectLst>
        </p:spPr>
      </p:pic>
      <p:pic>
        <p:nvPicPr>
          <p:cNvPr id="7" name="Picture 6" descr="Gerchmez31.jpg"/>
          <p:cNvPicPr>
            <a:picLocks noChangeAspect="1"/>
          </p:cNvPicPr>
          <p:nvPr/>
        </p:nvPicPr>
        <p:blipFill>
          <a:blip r:embed="rId4" cstate="print"/>
          <a:stretch>
            <a:fillRect/>
          </a:stretch>
        </p:blipFill>
        <p:spPr>
          <a:xfrm>
            <a:off x="4419600" y="2895600"/>
            <a:ext cx="4114800" cy="34290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Twenty One</a:t>
            </a:r>
            <a:endParaRPr lang="en-US" dirty="0"/>
          </a:p>
        </p:txBody>
      </p:sp>
      <p:sp>
        <p:nvSpPr>
          <p:cNvPr id="3" name="Content Placeholder 2"/>
          <p:cNvSpPr>
            <a:spLocks noGrp="1"/>
          </p:cNvSpPr>
          <p:nvPr>
            <p:ph idx="1"/>
          </p:nvPr>
        </p:nvSpPr>
        <p:spPr>
          <a:xfrm>
            <a:off x="457200" y="1524001"/>
            <a:ext cx="8229600" cy="5181600"/>
          </a:xfrm>
        </p:spPr>
        <p:txBody>
          <a:bodyPr>
            <a:normAutofit fontScale="92500" lnSpcReduction="10000"/>
          </a:bodyPr>
          <a:lstStyle/>
          <a:p>
            <a:pPr algn="ctr">
              <a:buNone/>
            </a:pPr>
            <a:r>
              <a:rPr lang="en-US" sz="3000" b="1" dirty="0" smtClean="0"/>
              <a:t>To Think Big Thoughts</a:t>
            </a:r>
          </a:p>
          <a:p>
            <a:pPr algn="ctr">
              <a:buNone/>
            </a:pPr>
            <a:endParaRPr lang="en-US" sz="1600" b="1" dirty="0" smtClean="0"/>
          </a:p>
          <a:p>
            <a:pPr algn="just"/>
            <a:r>
              <a:rPr lang="en-US" sz="2400" b="1" dirty="0" smtClean="0">
                <a:solidFill>
                  <a:srgbClr val="00B0F0"/>
                </a:solidFill>
              </a:rPr>
              <a:t>Every thought creates an impression on your brain.</a:t>
            </a:r>
          </a:p>
          <a:p>
            <a:pPr algn="just"/>
            <a:r>
              <a:rPr lang="en-US" sz="2400" b="1" dirty="0" smtClean="0">
                <a:solidFill>
                  <a:srgbClr val="00B0F0"/>
                </a:solidFill>
              </a:rPr>
              <a:t>Experiences come to you through the Law of Attraction.</a:t>
            </a:r>
          </a:p>
          <a:p>
            <a:pPr algn="just"/>
            <a:r>
              <a:rPr lang="en-US" sz="2400" b="1" dirty="0" smtClean="0">
                <a:solidFill>
                  <a:srgbClr val="00B0F0"/>
                </a:solidFill>
              </a:rPr>
              <a:t>Your predominant thought or mental attitude is the magnet.</a:t>
            </a:r>
          </a:p>
          <a:p>
            <a:pPr algn="just"/>
            <a:r>
              <a:rPr lang="en-US" sz="2400" b="1" dirty="0" smtClean="0">
                <a:solidFill>
                  <a:srgbClr val="00B0F0"/>
                </a:solidFill>
              </a:rPr>
              <a:t>Like attracts like.</a:t>
            </a:r>
          </a:p>
          <a:p>
            <a:pPr algn="just"/>
            <a:r>
              <a:rPr lang="en-US" sz="2400" b="1" dirty="0" smtClean="0">
                <a:solidFill>
                  <a:srgbClr val="00B0F0"/>
                </a:solidFill>
              </a:rPr>
              <a:t>Your mental attitude is your personality and it is composed of all the thoughts that you have been creating in your mind.</a:t>
            </a:r>
          </a:p>
          <a:p>
            <a:pPr algn="just"/>
            <a:r>
              <a:rPr lang="en-US" sz="2400" b="1" dirty="0" smtClean="0">
                <a:solidFill>
                  <a:srgbClr val="00B0F0"/>
                </a:solidFill>
              </a:rPr>
              <a:t>Through persistent effort, you can change your mental attitude.</a:t>
            </a:r>
          </a:p>
          <a:p>
            <a:pPr algn="just"/>
            <a:r>
              <a:rPr lang="en-US" sz="2400" b="1" dirty="0" smtClean="0">
                <a:solidFill>
                  <a:srgbClr val="00B0F0"/>
                </a:solidFill>
              </a:rPr>
              <a:t>To do this, replace your mental pictures with new ones.</a:t>
            </a:r>
          </a:p>
          <a:p>
            <a:pPr algn="just"/>
            <a:r>
              <a:rPr lang="en-US" sz="2400" b="1" dirty="0" smtClean="0">
                <a:solidFill>
                  <a:srgbClr val="00B0F0"/>
                </a:solidFill>
              </a:rPr>
              <a:t>Your new pictures will begin to attract those things.</a:t>
            </a:r>
          </a:p>
          <a:p>
            <a:pPr algn="just"/>
            <a:r>
              <a:rPr lang="en-US" sz="2400" b="1" dirty="0" smtClean="0">
                <a:solidFill>
                  <a:srgbClr val="00B0F0"/>
                </a:solidFill>
              </a:rPr>
              <a:t>Incorporate determination, ability, talent, courage and power into your new pictures.</a:t>
            </a:r>
          </a:p>
          <a:p>
            <a:pPr algn="just"/>
            <a:r>
              <a:rPr lang="en-US" sz="2400" b="1" dirty="0" smtClean="0">
                <a:solidFill>
                  <a:srgbClr val="00B0F0"/>
                </a:solidFill>
              </a:rPr>
              <a:t>Aspire to the highest possible attainment in anything you do.</a:t>
            </a:r>
          </a:p>
          <a:p>
            <a:pPr algn="just"/>
            <a:r>
              <a:rPr lang="en-US" sz="2400" b="1" dirty="0" smtClean="0">
                <a:solidFill>
                  <a:srgbClr val="00B0F0"/>
                </a:solidFill>
              </a:rPr>
              <a:t>Repeat this process as repetition builds habit.</a:t>
            </a:r>
            <a:endParaRPr lang="en-US" sz="2400" b="1" dirty="0">
              <a:solidFill>
                <a:srgbClr val="00B0F0"/>
              </a:solidFill>
            </a:endParaRPr>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p:spPr>
      </p:pic>
      <p:pic>
        <p:nvPicPr>
          <p:cNvPr id="5" name="Picture 4"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283</TotalTime>
  <Words>938</Words>
  <Application>Microsoft Office PowerPoint</Application>
  <PresentationFormat>On-screen Show (4:3)</PresentationFormat>
  <Paragraphs>136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Module</vt:lpstr>
      <vt:lpstr>Master Key System Part Twenty One      “To Think Big Thoughts”</vt:lpstr>
      <vt:lpstr>Master Key System Part Twenty One</vt:lpstr>
      <vt:lpstr>Master Key System Part Twenty One</vt:lpstr>
      <vt:lpstr>Master Key System Part Twenty One</vt:lpstr>
      <vt:lpstr>Master Key System Part Twenty One</vt:lpstr>
      <vt:lpstr>Master Key System Part Twenty One</vt:lpstr>
      <vt:lpstr>Master Key System Part Twenty One</vt:lpstr>
      <vt:lpstr>Master Key System Part Twenty One</vt:lpstr>
      <vt:lpstr>Master Key System Part Twenty One</vt:lpstr>
      <vt:lpstr>Part Twenty One Main Points</vt:lpstr>
      <vt:lpstr>Part Twenty One Main Points</vt:lpstr>
      <vt:lpstr>Part Twenty One Study Questions</vt:lpstr>
      <vt:lpstr>Part Twenty One Study 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Key System Part Twenty One      “To Think Big Thoughts”</dc:title>
  <dc:creator>Peter C. Rogers</dc:creator>
  <cp:lastModifiedBy>Peter C. Rogers</cp:lastModifiedBy>
  <cp:revision>35</cp:revision>
  <dcterms:created xsi:type="dcterms:W3CDTF">2010-03-04T00:14:05Z</dcterms:created>
  <dcterms:modified xsi:type="dcterms:W3CDTF">2012-12-21T04:48:04Z</dcterms:modified>
</cp:coreProperties>
</file>