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4BA24BDF-2546-431A-8084-3B71DF0FA360}" type="datetimeFigureOut">
              <a:rPr lang="en-US" smtClean="0"/>
              <a:pPr/>
              <a:t>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84C0E3-11B2-436B-8A95-3EC04B6A5AE7}" type="slidenum">
              <a:rPr lang="en-US" smtClean="0"/>
              <a:pPr/>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BA24BDF-2546-431A-8084-3B71DF0FA360}" type="datetimeFigureOut">
              <a:rPr lang="en-US" smtClean="0"/>
              <a:pPr/>
              <a:t>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84C0E3-11B2-436B-8A95-3EC04B6A5AE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BA24BDF-2546-431A-8084-3B71DF0FA360}" type="datetimeFigureOut">
              <a:rPr lang="en-US" smtClean="0"/>
              <a:pPr/>
              <a:t>12/20/12</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1F84C0E3-11B2-436B-8A95-3EC04B6A5AE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BA24BDF-2546-431A-8084-3B71DF0FA360}" type="datetimeFigureOut">
              <a:rPr lang="en-US" smtClean="0"/>
              <a:pPr/>
              <a:t>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84C0E3-11B2-436B-8A95-3EC04B6A5AE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BA24BDF-2546-431A-8084-3B71DF0FA360}" type="datetimeFigureOut">
              <a:rPr lang="en-US" smtClean="0"/>
              <a:pPr/>
              <a:t>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84C0E3-11B2-436B-8A95-3EC04B6A5AE7}"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BA24BDF-2546-431A-8084-3B71DF0FA360}" type="datetimeFigureOut">
              <a:rPr lang="en-US" smtClean="0"/>
              <a:pPr/>
              <a:t>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84C0E3-11B2-436B-8A95-3EC04B6A5AE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BA24BDF-2546-431A-8084-3B71DF0FA360}" type="datetimeFigureOut">
              <a:rPr lang="en-US" smtClean="0"/>
              <a:pPr/>
              <a:t>12/20/12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F84C0E3-11B2-436B-8A95-3EC04B6A5AE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BA24BDF-2546-431A-8084-3B71DF0FA360}" type="datetimeFigureOut">
              <a:rPr lang="en-US" smtClean="0"/>
              <a:pPr/>
              <a:t>12/20/12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84C0E3-11B2-436B-8A95-3EC04B6A5AE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A24BDF-2546-431A-8084-3B71DF0FA360}" type="datetimeFigureOut">
              <a:rPr lang="en-US" smtClean="0"/>
              <a:pPr/>
              <a:t>12/20/12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F84C0E3-11B2-436B-8A95-3EC04B6A5AE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BA24BDF-2546-431A-8084-3B71DF0FA360}" type="datetimeFigureOut">
              <a:rPr lang="en-US" smtClean="0"/>
              <a:pPr/>
              <a:t>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84C0E3-11B2-436B-8A95-3EC04B6A5AE7}" type="slidenum">
              <a:rPr lang="en-US" smtClean="0"/>
              <a:pPr/>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4BA24BDF-2546-431A-8084-3B71DF0FA360}" type="datetimeFigureOut">
              <a:rPr lang="en-US" smtClean="0"/>
              <a:pPr/>
              <a:t>12/20/12</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1F84C0E3-11B2-436B-8A95-3EC04B6A5AE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4BA24BDF-2546-431A-8084-3B71DF0FA360}" type="datetimeFigureOut">
              <a:rPr lang="en-US" smtClean="0"/>
              <a:pPr/>
              <a:t>12/20/12</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1F84C0E3-11B2-436B-8A95-3EC04B6A5AE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6.wmf"/></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7.wmf"/></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9.wmf"/><Relationship Id="rId4" Type="http://schemas.openxmlformats.org/officeDocument/2006/relationships/image" Target="../media/image8.wmf"/></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11.wmf"/><Relationship Id="rId4" Type="http://schemas.openxmlformats.org/officeDocument/2006/relationships/image" Target="../media/image10.wmf"/></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14.gif"/><Relationship Id="rId5" Type="http://schemas.openxmlformats.org/officeDocument/2006/relationships/image" Target="../media/image13.gif"/><Relationship Id="rId4" Type="http://schemas.openxmlformats.org/officeDocument/2006/relationships/image" Target="../media/image12.wmf"/></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17.wmf"/><Relationship Id="rId5" Type="http://schemas.openxmlformats.org/officeDocument/2006/relationships/image" Target="../media/image16.gif"/><Relationship Id="rId4" Type="http://schemas.openxmlformats.org/officeDocument/2006/relationships/image" Target="../media/image15.png"/></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20.jpeg"/><Relationship Id="rId5" Type="http://schemas.openxmlformats.org/officeDocument/2006/relationships/image" Target="../media/image19.wmf"/><Relationship Id="rId4" Type="http://schemas.openxmlformats.org/officeDocument/2006/relationships/image" Target="../media/image18.wmf"/></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0"/>
            <a:ext cx="8077200" cy="1673352"/>
          </a:xfrm>
        </p:spPr>
        <p:txBody>
          <a:bodyPr>
            <a:normAutofit fontScale="90000"/>
          </a:bodyPr>
          <a:lstStyle/>
          <a:p>
            <a:pPr algn="ctr"/>
            <a:r>
              <a:rPr lang="en-US" dirty="0" smtClean="0"/>
              <a:t>Master Key System </a:t>
            </a:r>
            <a:br>
              <a:rPr lang="en-US" dirty="0" smtClean="0"/>
            </a:br>
            <a:r>
              <a:rPr lang="en-US" dirty="0" smtClean="0"/>
              <a:t>Part Twenty Four</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“Alchemy”</a:t>
            </a:r>
            <a:endParaRPr lang="en-US" dirty="0"/>
          </a:p>
        </p:txBody>
      </p:sp>
      <p:sp>
        <p:nvSpPr>
          <p:cNvPr id="3" name="Subtitle 2"/>
          <p:cNvSpPr>
            <a:spLocks noGrp="1"/>
          </p:cNvSpPr>
          <p:nvPr>
            <p:ph type="subTitle" idx="1"/>
          </p:nvPr>
        </p:nvSpPr>
        <p:spPr>
          <a:xfrm>
            <a:off x="685800" y="5358384"/>
            <a:ext cx="8077200" cy="1499616"/>
          </a:xfrm>
        </p:spPr>
        <p:txBody>
          <a:bodyPr/>
          <a:lstStyle/>
          <a:p>
            <a:pPr algn="ctr"/>
            <a:r>
              <a:rPr lang="en-US" sz="2800" b="1" dirty="0" smtClean="0">
                <a:solidFill>
                  <a:schemeClr val="accent1">
                    <a:lumMod val="60000"/>
                    <a:lumOff val="40000"/>
                  </a:schemeClr>
                </a:solidFill>
              </a:rPr>
              <a:t>Presented </a:t>
            </a:r>
          </a:p>
          <a:p>
            <a:pPr algn="ctr"/>
            <a:r>
              <a:rPr lang="en-US" sz="2800" b="1" dirty="0" smtClean="0">
                <a:solidFill>
                  <a:schemeClr val="accent1">
                    <a:lumMod val="60000"/>
                    <a:lumOff val="40000"/>
                  </a:schemeClr>
                </a:solidFill>
              </a:rPr>
              <a:t>by</a:t>
            </a:r>
          </a:p>
          <a:p>
            <a:pPr algn="ctr"/>
            <a:r>
              <a:rPr lang="en-US" sz="2800" b="1" dirty="0" smtClean="0">
                <a:solidFill>
                  <a:schemeClr val="accent1">
                    <a:lumMod val="60000"/>
                    <a:lumOff val="40000"/>
                  </a:schemeClr>
                </a:solidFill>
              </a:rPr>
              <a:t>Dr. Peter C. Rogers, D.D</a:t>
            </a:r>
            <a:r>
              <a:rPr lang="en-US" sz="2800" b="1" smtClean="0">
                <a:solidFill>
                  <a:schemeClr val="accent1">
                    <a:lumMod val="60000"/>
                    <a:lumOff val="40000"/>
                  </a:schemeClr>
                </a:solidFill>
              </a:rPr>
              <a:t>., </a:t>
            </a:r>
            <a:r>
              <a:rPr lang="en-US" sz="2800" b="1" smtClean="0">
                <a:solidFill>
                  <a:schemeClr val="accent1">
                    <a:lumMod val="60000"/>
                    <a:lumOff val="40000"/>
                  </a:schemeClr>
                </a:solidFill>
              </a:rPr>
              <a:t>PhD.</a:t>
            </a:r>
            <a:endParaRPr lang="en-US" sz="2800" b="1" dirty="0" smtClean="0">
              <a:solidFill>
                <a:schemeClr val="accent1">
                  <a:lumMod val="60000"/>
                  <a:lumOff val="40000"/>
                </a:schemeClr>
              </a:solidFill>
            </a:endParaRPr>
          </a:p>
          <a:p>
            <a:endParaRPr lang="en-US" dirty="0"/>
          </a:p>
        </p:txBody>
      </p:sp>
      <p:pic>
        <p:nvPicPr>
          <p:cNvPr id="5" name="Picture 4" descr="Golden Key.png"/>
          <p:cNvPicPr>
            <a:picLocks noChangeAspect="1"/>
          </p:cNvPicPr>
          <p:nvPr/>
        </p:nvPicPr>
        <p:blipFill>
          <a:blip r:embed="rId2" cstate="print"/>
          <a:stretch>
            <a:fillRect/>
          </a:stretch>
        </p:blipFill>
        <p:spPr>
          <a:xfrm>
            <a:off x="2971800" y="1295400"/>
            <a:ext cx="3238500" cy="3238500"/>
          </a:xfrm>
          <a:prstGeom prst="rect">
            <a:avLst/>
          </a:prstGeom>
        </p:spPr>
      </p:pic>
      <p:pic>
        <p:nvPicPr>
          <p:cNvPr id="7" name="Picture 6" descr="Truth Dynamics Logo.jpeg"/>
          <p:cNvPicPr>
            <a:picLocks noChangeAspect="1"/>
          </p:cNvPicPr>
          <p:nvPr/>
        </p:nvPicPr>
        <p:blipFill>
          <a:blip r:embed="rId3" cstate="print"/>
          <a:stretch>
            <a:fillRect/>
          </a:stretch>
        </p:blipFill>
        <p:spPr>
          <a:xfrm>
            <a:off x="0" y="6172200"/>
            <a:ext cx="1447800" cy="685800"/>
          </a:xfrm>
          <a:prstGeom prst="rect">
            <a:avLst/>
          </a:prstGeom>
          <a:ln>
            <a:noFill/>
          </a:ln>
          <a:effectLst>
            <a:softEdge rad="112500"/>
          </a:effectLst>
        </p:spPr>
      </p:pic>
      <p:pic>
        <p:nvPicPr>
          <p:cNvPr id="8" name="Picture 7" descr="C:\Documents and Settings\Peter C. Rogers\My Documents\My Pictures\Head Shots\Head Shots 001.jpg"/>
          <p:cNvPicPr>
            <a:picLocks noChangeAspect="1" noChangeArrowheads="1"/>
          </p:cNvPicPr>
          <p:nvPr/>
        </p:nvPicPr>
        <p:blipFill>
          <a:blip r:embed="rId4" cstate="print"/>
          <a:srcRect/>
          <a:stretch>
            <a:fillRect/>
          </a:stretch>
        </p:blipFill>
        <p:spPr bwMode="auto">
          <a:xfrm>
            <a:off x="7864118" y="5181600"/>
            <a:ext cx="1279882" cy="1676400"/>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Part Twenty Four</a:t>
            </a:r>
            <a:br>
              <a:rPr lang="en-US" dirty="0" smtClean="0"/>
            </a:br>
            <a:r>
              <a:rPr lang="en-US" dirty="0" smtClean="0"/>
              <a:t>Main Points</a:t>
            </a:r>
            <a:endParaRPr lang="en-US" dirty="0"/>
          </a:p>
        </p:txBody>
      </p:sp>
      <p:sp>
        <p:nvSpPr>
          <p:cNvPr id="3" name="Content Placeholder 2"/>
          <p:cNvSpPr>
            <a:spLocks noGrp="1"/>
          </p:cNvSpPr>
          <p:nvPr>
            <p:ph idx="1"/>
          </p:nvPr>
        </p:nvSpPr>
        <p:spPr>
          <a:xfrm>
            <a:off x="457200" y="1775191"/>
            <a:ext cx="8229600" cy="4778009"/>
          </a:xfrm>
        </p:spPr>
        <p:txBody>
          <a:bodyPr>
            <a:normAutofit fontScale="85000" lnSpcReduction="20000"/>
          </a:bodyPr>
          <a:lstStyle/>
          <a:p>
            <a:pPr marL="633222" indent="-514350" algn="just">
              <a:buAutoNum type="arabicPeriod"/>
            </a:pPr>
            <a:r>
              <a:rPr lang="en-US" b="1" dirty="0" smtClean="0"/>
              <a:t>The theory and practice of Metaphysics depend upon knowledge of the Truth.</a:t>
            </a:r>
          </a:p>
          <a:p>
            <a:pPr marL="633222" indent="-514350" algn="just">
              <a:buAutoNum type="arabicPeriod"/>
            </a:pPr>
            <a:endParaRPr lang="en-US" b="1" dirty="0" smtClean="0"/>
          </a:p>
          <a:p>
            <a:pPr marL="633222" indent="-514350" algn="just">
              <a:buAutoNum type="arabicPeriod"/>
            </a:pPr>
            <a:r>
              <a:rPr lang="en-US" b="1" dirty="0" smtClean="0"/>
              <a:t>The truth concerning yourself is that the “I” is spiritual and can never be less than perfect.</a:t>
            </a:r>
          </a:p>
          <a:p>
            <a:pPr marL="633222" indent="-514350" algn="just">
              <a:buAutoNum type="arabicPeriod"/>
            </a:pPr>
            <a:endParaRPr lang="en-US" b="1" dirty="0" smtClean="0"/>
          </a:p>
          <a:p>
            <a:pPr marL="633222" indent="-514350" algn="just">
              <a:buAutoNum type="arabicPeriod"/>
            </a:pPr>
            <a:r>
              <a:rPr lang="en-US" b="1" dirty="0" smtClean="0"/>
              <a:t>To destroy error you must convince yourself of the Truth you wish to see manifested.</a:t>
            </a:r>
          </a:p>
          <a:p>
            <a:pPr marL="633222" indent="-514350" algn="just">
              <a:buAutoNum type="arabicPeriod"/>
            </a:pPr>
            <a:endParaRPr lang="en-US" b="1" dirty="0" smtClean="0"/>
          </a:p>
          <a:p>
            <a:pPr marL="633222" indent="-514350" algn="just">
              <a:buAutoNum type="arabicPeriod"/>
            </a:pPr>
            <a:r>
              <a:rPr lang="en-US" b="1" dirty="0" smtClean="0"/>
              <a:t>We live and move and have our being in the Universal Mind.</a:t>
            </a:r>
          </a:p>
          <a:p>
            <a:pPr marL="633222" indent="-514350" algn="just">
              <a:buAutoNum type="arabicPeriod"/>
            </a:pPr>
            <a:endParaRPr lang="en-US" b="1" dirty="0" smtClean="0"/>
          </a:p>
          <a:p>
            <a:pPr marL="633222" indent="-514350" algn="just">
              <a:buAutoNum type="arabicPeriod"/>
            </a:pPr>
            <a:r>
              <a:rPr lang="en-US" b="1" dirty="0" smtClean="0"/>
              <a:t>The Universal Mind is the totality of all mind in existence.</a:t>
            </a:r>
            <a:endParaRPr lang="en-US" b="1" dirty="0"/>
          </a:p>
        </p:txBody>
      </p:sp>
      <p:pic>
        <p:nvPicPr>
          <p:cNvPr id="4" name="Picture 3" descr="Golden Key.png"/>
          <p:cNvPicPr>
            <a:picLocks noChangeAspect="1"/>
          </p:cNvPicPr>
          <p:nvPr/>
        </p:nvPicPr>
        <p:blipFill>
          <a:blip r:embed="rId2" cstate="print"/>
          <a:stretch>
            <a:fillRect/>
          </a:stretch>
        </p:blipFill>
        <p:spPr>
          <a:xfrm flipH="1">
            <a:off x="-1" y="0"/>
            <a:ext cx="1678839" cy="1447800"/>
          </a:xfrm>
          <a:prstGeom prst="rect">
            <a:avLst/>
          </a:prstGeom>
          <a:ln>
            <a:noFill/>
          </a:ln>
          <a:effectLst>
            <a:outerShdw blurRad="292100" dist="139700" dir="2700000" algn="tl" rotWithShape="0">
              <a:srgbClr val="333333">
                <a:alpha val="65000"/>
              </a:srgbClr>
            </a:outerShdw>
          </a:effectLst>
        </p:spPr>
      </p:pic>
      <p:pic>
        <p:nvPicPr>
          <p:cNvPr id="5" name="Picture 4" descr="Golden Key.png"/>
          <p:cNvPicPr>
            <a:picLocks noChangeAspect="1"/>
          </p:cNvPicPr>
          <p:nvPr/>
        </p:nvPicPr>
        <p:blipFill>
          <a:blip r:embed="rId2" cstate="print"/>
          <a:stretch>
            <a:fillRect/>
          </a:stretch>
        </p:blipFill>
        <p:spPr>
          <a:xfrm>
            <a:off x="7429500" y="0"/>
            <a:ext cx="1714500" cy="1524000"/>
          </a:xfrm>
          <a:prstGeom prst="rect">
            <a:avLst/>
          </a:prstGeom>
          <a:ln>
            <a:noFill/>
          </a:ln>
          <a:effectLst>
            <a:outerShdw blurRad="292100" dist="139700" dir="2700000" algn="tl" rotWithShape="0">
              <a:srgbClr val="333333">
                <a:alpha val="65000"/>
              </a:srgbClr>
            </a:outerShdw>
          </a:effectLst>
        </p:spPr>
      </p:pic>
      <p:pic>
        <p:nvPicPr>
          <p:cNvPr id="6" name="Picture 5" descr="Truth Dynamics Logo.jpeg"/>
          <p:cNvPicPr>
            <a:picLocks noChangeAspect="1"/>
          </p:cNvPicPr>
          <p:nvPr/>
        </p:nvPicPr>
        <p:blipFill>
          <a:blip r:embed="rId3" cstate="print"/>
          <a:stretch>
            <a:fillRect/>
          </a:stretch>
        </p:blipFill>
        <p:spPr>
          <a:xfrm>
            <a:off x="8534400" y="6400800"/>
            <a:ext cx="457200" cy="30480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Part Twenty Four</a:t>
            </a:r>
            <a:br>
              <a:rPr lang="en-US" dirty="0" smtClean="0"/>
            </a:br>
            <a:r>
              <a:rPr lang="en-US" dirty="0" smtClean="0"/>
              <a:t>Main Points</a:t>
            </a:r>
            <a:endParaRPr lang="en-US" dirty="0"/>
          </a:p>
        </p:txBody>
      </p:sp>
      <p:sp>
        <p:nvSpPr>
          <p:cNvPr id="3" name="Content Placeholder 2"/>
          <p:cNvSpPr>
            <a:spLocks noGrp="1"/>
          </p:cNvSpPr>
          <p:nvPr>
            <p:ph idx="1"/>
          </p:nvPr>
        </p:nvSpPr>
        <p:spPr/>
        <p:txBody>
          <a:bodyPr>
            <a:normAutofit fontScale="77500" lnSpcReduction="20000"/>
          </a:bodyPr>
          <a:lstStyle/>
          <a:p>
            <a:pPr marL="633222" indent="-514350" algn="just">
              <a:buAutoNum type="arabicPeriod" startAt="6"/>
            </a:pPr>
            <a:r>
              <a:rPr lang="en-US" b="1" dirty="0" smtClean="0"/>
              <a:t>The Universal Mind is omnipresent.  There is no place that it is not.  It exist inside of us.</a:t>
            </a:r>
          </a:p>
          <a:p>
            <a:pPr marL="633222" indent="-514350" algn="just">
              <a:buAutoNum type="arabicPeriod" startAt="6"/>
            </a:pPr>
            <a:endParaRPr lang="en-US" b="1" dirty="0" smtClean="0"/>
          </a:p>
          <a:p>
            <a:pPr marL="633222" indent="-514350" algn="just">
              <a:buAutoNum type="arabicPeriod" startAt="6"/>
            </a:pPr>
            <a:r>
              <a:rPr lang="en-US" b="1" dirty="0" smtClean="0"/>
              <a:t>The nature of the Universal Mind is that it is spiritual and it seeks to express itself in form.</a:t>
            </a:r>
          </a:p>
          <a:p>
            <a:pPr marL="633222" indent="-514350" algn="just">
              <a:buAutoNum type="arabicPeriod" startAt="6"/>
            </a:pPr>
            <a:endParaRPr lang="en-US" b="1" dirty="0" smtClean="0"/>
          </a:p>
          <a:p>
            <a:pPr marL="633222" indent="-514350" algn="just">
              <a:buAutoNum type="arabicPeriod" startAt="6"/>
            </a:pPr>
            <a:r>
              <a:rPr lang="en-US" b="1" dirty="0" smtClean="0"/>
              <a:t>Your ability to think is your ability to act on the Universal Mind.</a:t>
            </a:r>
          </a:p>
          <a:p>
            <a:pPr marL="633222" indent="-514350" algn="just">
              <a:buAutoNum type="arabicPeriod" startAt="6"/>
            </a:pPr>
            <a:endParaRPr lang="en-US" b="1" dirty="0" smtClean="0"/>
          </a:p>
          <a:p>
            <a:pPr marL="633222" indent="-514350" algn="just">
              <a:buAutoNum type="arabicPeriod" startAt="6"/>
            </a:pPr>
            <a:r>
              <a:rPr lang="en-US" b="1" dirty="0" smtClean="0"/>
              <a:t>Thinking is clear, decisive, calm, deliberate and sustained thought with a definite end in view.</a:t>
            </a:r>
          </a:p>
          <a:p>
            <a:pPr marL="633222" indent="-514350" algn="just">
              <a:buAutoNum type="arabicPeriod" startAt="6"/>
            </a:pPr>
            <a:endParaRPr lang="en-US" b="1" dirty="0" smtClean="0"/>
          </a:p>
          <a:p>
            <a:pPr marL="633222" indent="-514350" algn="just">
              <a:buAutoNum type="arabicPeriod" startAt="6"/>
            </a:pPr>
            <a:r>
              <a:rPr lang="en-US" b="1" dirty="0" smtClean="0"/>
              <a:t>The result is that you will be able to say “It is (God) the Universal Mind that dwells in me that does the work.”</a:t>
            </a:r>
            <a:endParaRPr lang="en-US" b="1" dirty="0"/>
          </a:p>
        </p:txBody>
      </p:sp>
      <p:pic>
        <p:nvPicPr>
          <p:cNvPr id="4" name="Picture 3" descr="Golden Key.png"/>
          <p:cNvPicPr>
            <a:picLocks noChangeAspect="1"/>
          </p:cNvPicPr>
          <p:nvPr/>
        </p:nvPicPr>
        <p:blipFill>
          <a:blip r:embed="rId2" cstate="print"/>
          <a:stretch>
            <a:fillRect/>
          </a:stretch>
        </p:blipFill>
        <p:spPr>
          <a:xfrm flipH="1">
            <a:off x="-1" y="0"/>
            <a:ext cx="1678839" cy="1447800"/>
          </a:xfrm>
          <a:prstGeom prst="rect">
            <a:avLst/>
          </a:prstGeom>
          <a:ln>
            <a:noFill/>
          </a:ln>
          <a:effectLst>
            <a:outerShdw blurRad="292100" dist="139700" dir="2700000" algn="tl" rotWithShape="0">
              <a:srgbClr val="333333">
                <a:alpha val="65000"/>
              </a:srgbClr>
            </a:outerShdw>
          </a:effectLst>
        </p:spPr>
      </p:pic>
      <p:pic>
        <p:nvPicPr>
          <p:cNvPr id="5" name="Picture 4" descr="Golden Key.png"/>
          <p:cNvPicPr>
            <a:picLocks noChangeAspect="1"/>
          </p:cNvPicPr>
          <p:nvPr/>
        </p:nvPicPr>
        <p:blipFill>
          <a:blip r:embed="rId2" cstate="print"/>
          <a:stretch>
            <a:fillRect/>
          </a:stretch>
        </p:blipFill>
        <p:spPr>
          <a:xfrm>
            <a:off x="7429500" y="0"/>
            <a:ext cx="1714500" cy="1524000"/>
          </a:xfrm>
          <a:prstGeom prst="rect">
            <a:avLst/>
          </a:prstGeom>
          <a:ln>
            <a:noFill/>
          </a:ln>
          <a:effectLst>
            <a:outerShdw blurRad="292100" dist="139700" dir="2700000" algn="tl" rotWithShape="0">
              <a:srgbClr val="333333">
                <a:alpha val="65000"/>
              </a:srgbClr>
            </a:outerShdw>
          </a:effectLst>
        </p:spPr>
      </p:pic>
      <p:pic>
        <p:nvPicPr>
          <p:cNvPr id="6" name="Picture 5" descr="Truth Dynamics Logo.jpeg"/>
          <p:cNvPicPr>
            <a:picLocks noChangeAspect="1"/>
          </p:cNvPicPr>
          <p:nvPr/>
        </p:nvPicPr>
        <p:blipFill>
          <a:blip r:embed="rId3" cstate="print"/>
          <a:stretch>
            <a:fillRect/>
          </a:stretch>
        </p:blipFill>
        <p:spPr>
          <a:xfrm>
            <a:off x="8534400" y="6400800"/>
            <a:ext cx="457200" cy="30480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Part Twenty Four</a:t>
            </a:r>
            <a:br>
              <a:rPr lang="en-US" dirty="0" smtClean="0"/>
            </a:br>
            <a:r>
              <a:rPr lang="en-US" dirty="0" smtClean="0"/>
              <a:t>Study Questions</a:t>
            </a:r>
            <a:endParaRPr lang="en-US" dirty="0"/>
          </a:p>
        </p:txBody>
      </p:sp>
      <p:sp>
        <p:nvSpPr>
          <p:cNvPr id="3" name="Content Placeholder 2"/>
          <p:cNvSpPr>
            <a:spLocks noGrp="1"/>
          </p:cNvSpPr>
          <p:nvPr>
            <p:ph idx="1"/>
          </p:nvPr>
        </p:nvSpPr>
        <p:spPr>
          <a:xfrm>
            <a:off x="457200" y="1524000"/>
            <a:ext cx="8229600" cy="5006609"/>
          </a:xfrm>
        </p:spPr>
        <p:txBody>
          <a:bodyPr>
            <a:normAutofit fontScale="70000" lnSpcReduction="20000"/>
          </a:bodyPr>
          <a:lstStyle/>
          <a:p>
            <a:pPr marL="633222" indent="-514350" algn="just">
              <a:buAutoNum type="arabicPeriod" startAt="231"/>
            </a:pPr>
            <a:r>
              <a:rPr lang="en-US" b="1" dirty="0" smtClean="0"/>
              <a:t>Upon what principle does the theory and practice of every system of Metaphysics in existence depend?  </a:t>
            </a:r>
            <a:r>
              <a:rPr lang="en-US" b="1" i="1" dirty="0" smtClean="0">
                <a:solidFill>
                  <a:srgbClr val="FFC000"/>
                </a:solidFill>
              </a:rPr>
              <a:t>Upon a knowledge of the “Truth” concerning yourself and the world in which you live.</a:t>
            </a:r>
          </a:p>
          <a:p>
            <a:pPr marL="633222" indent="-514350" algn="just">
              <a:buAutoNum type="arabicPeriod" startAt="231"/>
            </a:pPr>
            <a:endParaRPr lang="en-US" b="1" dirty="0" smtClean="0"/>
          </a:p>
          <a:p>
            <a:pPr marL="633222" indent="-514350" algn="just">
              <a:buAutoNum type="arabicPeriod" startAt="231"/>
            </a:pPr>
            <a:r>
              <a:rPr lang="en-US" b="1" dirty="0" smtClean="0"/>
              <a:t> What is the “Truth” concerning yourself?  </a:t>
            </a:r>
            <a:r>
              <a:rPr lang="en-US" b="1" i="1" dirty="0" smtClean="0">
                <a:solidFill>
                  <a:srgbClr val="FFC000"/>
                </a:solidFill>
              </a:rPr>
              <a:t>The real “I” or ego is spiritual and can therefore never be less than perfect.</a:t>
            </a:r>
          </a:p>
          <a:p>
            <a:pPr marL="633222" indent="-514350" algn="just">
              <a:buAutoNum type="arabicPeriod" startAt="231"/>
            </a:pPr>
            <a:endParaRPr lang="en-US" b="1" dirty="0" smtClean="0"/>
          </a:p>
          <a:p>
            <a:pPr marL="633222" indent="-514350" algn="just">
              <a:buAutoNum type="arabicPeriod" startAt="231"/>
            </a:pPr>
            <a:r>
              <a:rPr lang="en-US" b="1" dirty="0" smtClean="0"/>
              <a:t> What is the method of destroying any form of error?  </a:t>
            </a:r>
            <a:r>
              <a:rPr lang="en-US" b="1" i="1" dirty="0" smtClean="0">
                <a:solidFill>
                  <a:srgbClr val="FFC000"/>
                </a:solidFill>
              </a:rPr>
              <a:t>To absolutely convince yourself of the “Truth” concerning the condition which you wish to see manifested.</a:t>
            </a:r>
          </a:p>
          <a:p>
            <a:pPr marL="633222" indent="-514350" algn="just">
              <a:buAutoNum type="arabicPeriod" startAt="231"/>
            </a:pPr>
            <a:endParaRPr lang="en-US" b="1" dirty="0" smtClean="0"/>
          </a:p>
          <a:p>
            <a:pPr marL="633222" indent="-514350" algn="just">
              <a:buAutoNum type="arabicPeriod" startAt="231"/>
            </a:pPr>
            <a:r>
              <a:rPr lang="en-US" b="1" dirty="0" smtClean="0"/>
              <a:t> Can we do this for others?  </a:t>
            </a:r>
            <a:r>
              <a:rPr lang="en-US" b="1" i="1" dirty="0" smtClean="0">
                <a:solidFill>
                  <a:srgbClr val="FFC000"/>
                </a:solidFill>
              </a:rPr>
              <a:t>The Universal Mind in which “we live and move and have our being” is one and indivisible, it is therefore just as possible to help others as to help ourselves.</a:t>
            </a:r>
          </a:p>
          <a:p>
            <a:pPr marL="633222" indent="-514350" algn="just">
              <a:buAutoNum type="arabicPeriod" startAt="231"/>
            </a:pPr>
            <a:endParaRPr lang="en-US" b="1" dirty="0" smtClean="0"/>
          </a:p>
          <a:p>
            <a:pPr marL="633222" indent="-514350" algn="just">
              <a:buAutoNum type="arabicPeriod" startAt="231"/>
            </a:pPr>
            <a:r>
              <a:rPr lang="en-US" b="1" dirty="0" smtClean="0"/>
              <a:t> What is the Universal Mind?  </a:t>
            </a:r>
            <a:r>
              <a:rPr lang="en-US" b="1" i="1" dirty="0" smtClean="0">
                <a:solidFill>
                  <a:srgbClr val="FFC000"/>
                </a:solidFill>
              </a:rPr>
              <a:t>The totality of all mind in existence.</a:t>
            </a:r>
            <a:endParaRPr lang="en-US" b="1" i="1" dirty="0">
              <a:solidFill>
                <a:srgbClr val="FFC000"/>
              </a:solidFill>
            </a:endParaRPr>
          </a:p>
        </p:txBody>
      </p:sp>
      <p:pic>
        <p:nvPicPr>
          <p:cNvPr id="4" name="Picture 3" descr="Golden Key.png"/>
          <p:cNvPicPr>
            <a:picLocks noChangeAspect="1"/>
          </p:cNvPicPr>
          <p:nvPr/>
        </p:nvPicPr>
        <p:blipFill>
          <a:blip r:embed="rId2" cstate="print"/>
          <a:stretch>
            <a:fillRect/>
          </a:stretch>
        </p:blipFill>
        <p:spPr>
          <a:xfrm flipH="1">
            <a:off x="-1" y="0"/>
            <a:ext cx="1678839" cy="1447800"/>
          </a:xfrm>
          <a:prstGeom prst="rect">
            <a:avLst/>
          </a:prstGeom>
          <a:ln>
            <a:noFill/>
          </a:ln>
          <a:effectLst>
            <a:outerShdw blurRad="292100" dist="139700" dir="2700000" algn="tl" rotWithShape="0">
              <a:srgbClr val="333333">
                <a:alpha val="65000"/>
              </a:srgbClr>
            </a:outerShdw>
          </a:effectLst>
        </p:spPr>
      </p:pic>
      <p:pic>
        <p:nvPicPr>
          <p:cNvPr id="5" name="Picture 4" descr="Golden Key.png"/>
          <p:cNvPicPr>
            <a:picLocks noChangeAspect="1"/>
          </p:cNvPicPr>
          <p:nvPr/>
        </p:nvPicPr>
        <p:blipFill>
          <a:blip r:embed="rId2" cstate="print"/>
          <a:stretch>
            <a:fillRect/>
          </a:stretch>
        </p:blipFill>
        <p:spPr>
          <a:xfrm>
            <a:off x="7429500" y="0"/>
            <a:ext cx="1714500" cy="1524000"/>
          </a:xfrm>
          <a:prstGeom prst="rect">
            <a:avLst/>
          </a:prstGeom>
          <a:ln>
            <a:noFill/>
          </a:ln>
          <a:effectLst>
            <a:outerShdw blurRad="292100" dist="139700" dir="2700000" algn="tl" rotWithShape="0">
              <a:srgbClr val="333333">
                <a:alpha val="65000"/>
              </a:srgbClr>
            </a:outerShdw>
          </a:effectLst>
        </p:spPr>
      </p:pic>
      <p:pic>
        <p:nvPicPr>
          <p:cNvPr id="6" name="Picture 5" descr="Truth Dynamics Logo.jpeg"/>
          <p:cNvPicPr>
            <a:picLocks noChangeAspect="1"/>
          </p:cNvPicPr>
          <p:nvPr/>
        </p:nvPicPr>
        <p:blipFill>
          <a:blip r:embed="rId3" cstate="print"/>
          <a:stretch>
            <a:fillRect/>
          </a:stretch>
        </p:blipFill>
        <p:spPr>
          <a:xfrm>
            <a:off x="8534400" y="6400800"/>
            <a:ext cx="457200" cy="30480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Part Twenty Four</a:t>
            </a:r>
            <a:br>
              <a:rPr lang="en-US" dirty="0" smtClean="0"/>
            </a:br>
            <a:r>
              <a:rPr lang="en-US" dirty="0" smtClean="0"/>
              <a:t>Study Questions</a:t>
            </a:r>
            <a:endParaRPr lang="en-US" dirty="0"/>
          </a:p>
        </p:txBody>
      </p:sp>
      <p:sp>
        <p:nvSpPr>
          <p:cNvPr id="3" name="Content Placeholder 2"/>
          <p:cNvSpPr>
            <a:spLocks noGrp="1"/>
          </p:cNvSpPr>
          <p:nvPr>
            <p:ph idx="1"/>
          </p:nvPr>
        </p:nvSpPr>
        <p:spPr>
          <a:xfrm>
            <a:off x="457200" y="1752600"/>
            <a:ext cx="8229600" cy="4952999"/>
          </a:xfrm>
        </p:spPr>
        <p:txBody>
          <a:bodyPr>
            <a:normAutofit fontScale="62500" lnSpcReduction="20000"/>
          </a:bodyPr>
          <a:lstStyle/>
          <a:p>
            <a:pPr marL="633222" indent="-514350" algn="just">
              <a:buAutoNum type="arabicPeriod" startAt="236"/>
            </a:pPr>
            <a:r>
              <a:rPr lang="en-US" b="1" dirty="0" smtClean="0"/>
              <a:t>Where is the Universal Mind?  </a:t>
            </a:r>
            <a:r>
              <a:rPr lang="en-US" b="1" i="1" dirty="0" smtClean="0">
                <a:solidFill>
                  <a:srgbClr val="FFC000"/>
                </a:solidFill>
              </a:rPr>
              <a:t>The Universal Mind is omnipresent, it exists everywhere.  There is no place where it is not.  It is therefore within us.  It is “The World within.”  It is our spirit, our life.</a:t>
            </a:r>
          </a:p>
          <a:p>
            <a:pPr marL="633222" indent="-514350" algn="just">
              <a:buAutoNum type="arabicPeriod" startAt="236"/>
            </a:pPr>
            <a:endParaRPr lang="en-US" b="1" dirty="0" smtClean="0"/>
          </a:p>
          <a:p>
            <a:pPr marL="633222" indent="-514350" algn="just">
              <a:buAutoNum type="arabicPeriod" startAt="236"/>
            </a:pPr>
            <a:r>
              <a:rPr lang="en-US" b="1" dirty="0" smtClean="0"/>
              <a:t> What is the nature of the Universal Mind?  </a:t>
            </a:r>
            <a:r>
              <a:rPr lang="en-US" b="1" i="1" dirty="0" smtClean="0">
                <a:solidFill>
                  <a:srgbClr val="FFC000"/>
                </a:solidFill>
              </a:rPr>
              <a:t>It is spiritual and consequently creative.  It seeks to express itself in form.</a:t>
            </a:r>
          </a:p>
          <a:p>
            <a:pPr marL="633222" indent="-514350" algn="just">
              <a:buAutoNum type="arabicPeriod" startAt="236"/>
            </a:pPr>
            <a:endParaRPr lang="en-US" b="1" dirty="0" smtClean="0"/>
          </a:p>
          <a:p>
            <a:pPr marL="633222" indent="-514350" algn="just">
              <a:buAutoNum type="arabicPeriod" startAt="236"/>
            </a:pPr>
            <a:r>
              <a:rPr lang="en-US" b="1" dirty="0" smtClean="0"/>
              <a:t> How may we act on the Universal Mind?  </a:t>
            </a:r>
            <a:r>
              <a:rPr lang="en-US" b="1" i="1" dirty="0" smtClean="0">
                <a:solidFill>
                  <a:srgbClr val="FFC000"/>
                </a:solidFill>
              </a:rPr>
              <a:t>Our ability to think is our ability to act on the Universal Mind and bring it into manifestation for the benefit of ourselves or others.</a:t>
            </a:r>
          </a:p>
          <a:p>
            <a:pPr marL="633222" indent="-514350" algn="just">
              <a:buAutoNum type="arabicPeriod" startAt="236"/>
            </a:pPr>
            <a:endParaRPr lang="en-US" b="1" dirty="0" smtClean="0"/>
          </a:p>
          <a:p>
            <a:pPr marL="633222" indent="-514350" algn="just">
              <a:buAutoNum type="arabicPeriod" startAt="236"/>
            </a:pPr>
            <a:r>
              <a:rPr lang="en-US" b="1" dirty="0" smtClean="0"/>
              <a:t> What is meant by thinking?  </a:t>
            </a:r>
            <a:r>
              <a:rPr lang="en-US" b="1" i="1" dirty="0" smtClean="0">
                <a:solidFill>
                  <a:srgbClr val="FFC000"/>
                </a:solidFill>
              </a:rPr>
              <a:t>Clear, decisive, calm, deliberate, sustained thought with a definite end in view.</a:t>
            </a:r>
          </a:p>
          <a:p>
            <a:pPr marL="633222" indent="-514350" algn="just">
              <a:buAutoNum type="arabicPeriod" startAt="236"/>
            </a:pPr>
            <a:endParaRPr lang="en-US" b="1" dirty="0" smtClean="0"/>
          </a:p>
          <a:p>
            <a:pPr marL="633222" indent="-514350" algn="just">
              <a:buAutoNum type="arabicPeriod" startAt="236"/>
            </a:pPr>
            <a:r>
              <a:rPr lang="en-US" b="1" dirty="0" smtClean="0"/>
              <a:t> What will be the result?  </a:t>
            </a:r>
            <a:r>
              <a:rPr lang="en-US" b="1" i="1" dirty="0" smtClean="0">
                <a:solidFill>
                  <a:srgbClr val="FFC000"/>
                </a:solidFill>
              </a:rPr>
              <a:t>You will be able to say, “It is not I that doeth the works, but God that dwelleth within me that doeth the work.  You will come to know that God is the Universal Mind and that God does really and truly dwell within you.</a:t>
            </a:r>
            <a:endParaRPr lang="en-US" b="1" i="1" dirty="0">
              <a:solidFill>
                <a:srgbClr val="FFC000"/>
              </a:solidFill>
            </a:endParaRPr>
          </a:p>
        </p:txBody>
      </p:sp>
      <p:pic>
        <p:nvPicPr>
          <p:cNvPr id="4" name="Picture 3" descr="Golden Key.png"/>
          <p:cNvPicPr>
            <a:picLocks noChangeAspect="1"/>
          </p:cNvPicPr>
          <p:nvPr/>
        </p:nvPicPr>
        <p:blipFill>
          <a:blip r:embed="rId2" cstate="print"/>
          <a:stretch>
            <a:fillRect/>
          </a:stretch>
        </p:blipFill>
        <p:spPr>
          <a:xfrm flipH="1">
            <a:off x="-1" y="0"/>
            <a:ext cx="1678839" cy="1447800"/>
          </a:xfrm>
          <a:prstGeom prst="rect">
            <a:avLst/>
          </a:prstGeom>
          <a:ln>
            <a:noFill/>
          </a:ln>
          <a:effectLst>
            <a:outerShdw blurRad="292100" dist="139700" dir="2700000" algn="tl" rotWithShape="0">
              <a:srgbClr val="333333">
                <a:alpha val="65000"/>
              </a:srgbClr>
            </a:outerShdw>
          </a:effectLst>
        </p:spPr>
      </p:pic>
      <p:pic>
        <p:nvPicPr>
          <p:cNvPr id="5" name="Picture 4" descr="Golden Key.png"/>
          <p:cNvPicPr>
            <a:picLocks noChangeAspect="1"/>
          </p:cNvPicPr>
          <p:nvPr/>
        </p:nvPicPr>
        <p:blipFill>
          <a:blip r:embed="rId2" cstate="print"/>
          <a:stretch>
            <a:fillRect/>
          </a:stretch>
        </p:blipFill>
        <p:spPr>
          <a:xfrm>
            <a:off x="7429500" y="0"/>
            <a:ext cx="1714500" cy="1524000"/>
          </a:xfrm>
          <a:prstGeom prst="rect">
            <a:avLst/>
          </a:prstGeom>
          <a:ln>
            <a:noFill/>
          </a:ln>
          <a:effectLst>
            <a:outerShdw blurRad="292100" dist="139700" dir="2700000" algn="tl" rotWithShape="0">
              <a:srgbClr val="333333">
                <a:alpha val="65000"/>
              </a:srgbClr>
            </a:outerShdw>
          </a:effectLst>
        </p:spPr>
      </p:pic>
      <p:pic>
        <p:nvPicPr>
          <p:cNvPr id="6" name="Picture 5" descr="Truth Dynamics Logo.jpeg"/>
          <p:cNvPicPr>
            <a:picLocks noChangeAspect="1"/>
          </p:cNvPicPr>
          <p:nvPr/>
        </p:nvPicPr>
        <p:blipFill>
          <a:blip r:embed="rId3" cstate="print"/>
          <a:stretch>
            <a:fillRect/>
          </a:stretch>
        </p:blipFill>
        <p:spPr>
          <a:xfrm>
            <a:off x="8534400" y="6400800"/>
            <a:ext cx="457200" cy="30480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Master Key System</a:t>
            </a:r>
            <a:br>
              <a:rPr lang="en-US" dirty="0" smtClean="0"/>
            </a:br>
            <a:r>
              <a:rPr lang="en-US" dirty="0" smtClean="0"/>
              <a:t>Part Twenty Four</a:t>
            </a:r>
            <a:endParaRPr lang="en-US" dirty="0"/>
          </a:p>
        </p:txBody>
      </p:sp>
      <p:sp>
        <p:nvSpPr>
          <p:cNvPr id="3" name="Content Placeholder 2"/>
          <p:cNvSpPr>
            <a:spLocks noGrp="1"/>
          </p:cNvSpPr>
          <p:nvPr>
            <p:ph idx="1"/>
          </p:nvPr>
        </p:nvSpPr>
        <p:spPr/>
        <p:txBody>
          <a:bodyPr>
            <a:normAutofit/>
          </a:bodyPr>
          <a:lstStyle/>
          <a:p>
            <a:pPr algn="ctr">
              <a:buNone/>
            </a:pPr>
            <a:r>
              <a:rPr lang="en-US" sz="2800" b="1" dirty="0" smtClean="0"/>
              <a:t>Alchemy</a:t>
            </a:r>
          </a:p>
          <a:p>
            <a:pPr algn="ctr">
              <a:buNone/>
            </a:pPr>
            <a:endParaRPr lang="en-US" sz="1400" b="1" dirty="0" smtClean="0"/>
          </a:p>
          <a:p>
            <a:pPr algn="just">
              <a:buFont typeface="Wingdings" pitchFamily="2" charset="2"/>
              <a:buChar char="v"/>
            </a:pPr>
            <a:r>
              <a:rPr lang="en-US" sz="2400" b="1" dirty="0" smtClean="0"/>
              <a:t>The Truth will set you free from lack, limitation, sorrow, worry and care.  </a:t>
            </a:r>
          </a:p>
          <a:p>
            <a:pPr algn="just">
              <a:buNone/>
            </a:pPr>
            <a:endParaRPr lang="en-US" sz="2400" b="1" dirty="0" smtClean="0"/>
          </a:p>
          <a:p>
            <a:pPr algn="just">
              <a:buFont typeface="Wingdings" pitchFamily="2" charset="2"/>
              <a:buChar char="v"/>
            </a:pPr>
            <a:r>
              <a:rPr lang="en-US" sz="2400" b="1" dirty="0" smtClean="0"/>
              <a:t>The Law (God) is no respecter of persons.</a:t>
            </a:r>
          </a:p>
          <a:p>
            <a:pPr algn="just">
              <a:buFont typeface="Wingdings" pitchFamily="2" charset="2"/>
              <a:buChar char="v"/>
            </a:pPr>
            <a:endParaRPr lang="en-US" sz="2400" b="1" dirty="0" smtClean="0"/>
          </a:p>
          <a:p>
            <a:pPr algn="just">
              <a:buFont typeface="Wingdings" pitchFamily="2" charset="2"/>
              <a:buChar char="v"/>
            </a:pPr>
            <a:r>
              <a:rPr lang="en-US" sz="2400" b="1" dirty="0" smtClean="0"/>
              <a:t>Gold in the Mind may be transmuted into gold in the heart and in the hand.</a:t>
            </a:r>
            <a:endParaRPr lang="en-US" sz="2400" b="1" dirty="0"/>
          </a:p>
        </p:txBody>
      </p:sp>
      <p:pic>
        <p:nvPicPr>
          <p:cNvPr id="4" name="Picture 3" descr="Golden Key.png"/>
          <p:cNvPicPr>
            <a:picLocks noChangeAspect="1"/>
          </p:cNvPicPr>
          <p:nvPr/>
        </p:nvPicPr>
        <p:blipFill>
          <a:blip r:embed="rId2" cstate="print"/>
          <a:stretch>
            <a:fillRect/>
          </a:stretch>
        </p:blipFill>
        <p:spPr>
          <a:xfrm flipH="1">
            <a:off x="-1" y="0"/>
            <a:ext cx="1678839" cy="1447800"/>
          </a:xfrm>
          <a:prstGeom prst="rect">
            <a:avLst/>
          </a:prstGeom>
          <a:ln>
            <a:noFill/>
          </a:ln>
          <a:effectLst>
            <a:outerShdw blurRad="292100" dist="139700" dir="2700000" algn="tl" rotWithShape="0">
              <a:srgbClr val="333333">
                <a:alpha val="65000"/>
              </a:srgbClr>
            </a:outerShdw>
          </a:effectLst>
        </p:spPr>
      </p:pic>
      <p:pic>
        <p:nvPicPr>
          <p:cNvPr id="5" name="Picture 4" descr="Golden Key.png"/>
          <p:cNvPicPr>
            <a:picLocks noChangeAspect="1"/>
          </p:cNvPicPr>
          <p:nvPr/>
        </p:nvPicPr>
        <p:blipFill>
          <a:blip r:embed="rId2" cstate="print"/>
          <a:stretch>
            <a:fillRect/>
          </a:stretch>
        </p:blipFill>
        <p:spPr>
          <a:xfrm>
            <a:off x="7429500" y="0"/>
            <a:ext cx="1714500" cy="1524000"/>
          </a:xfrm>
          <a:prstGeom prst="rect">
            <a:avLst/>
          </a:prstGeom>
          <a:ln>
            <a:noFill/>
          </a:ln>
          <a:effectLst>
            <a:outerShdw blurRad="292100" dist="139700" dir="2700000" algn="tl" rotWithShape="0">
              <a:srgbClr val="333333">
                <a:alpha val="65000"/>
              </a:srgbClr>
            </a:outerShdw>
          </a:effectLst>
        </p:spPr>
      </p:pic>
      <p:pic>
        <p:nvPicPr>
          <p:cNvPr id="6" name="Picture 5" descr="Truth Dynamics Logo.jpeg"/>
          <p:cNvPicPr>
            <a:picLocks noChangeAspect="1"/>
          </p:cNvPicPr>
          <p:nvPr/>
        </p:nvPicPr>
        <p:blipFill>
          <a:blip r:embed="rId3" cstate="print"/>
          <a:stretch>
            <a:fillRect/>
          </a:stretch>
        </p:blipFill>
        <p:spPr>
          <a:xfrm>
            <a:off x="8534400" y="6400800"/>
            <a:ext cx="457200" cy="304800"/>
          </a:xfrm>
          <a:prstGeom prst="rect">
            <a:avLst/>
          </a:prstGeom>
          <a:ln>
            <a:noFill/>
          </a:ln>
          <a:effectLst>
            <a:outerShdw blurRad="292100" dist="139700" dir="2700000" algn="tl" rotWithShape="0">
              <a:srgbClr val="333333">
                <a:alpha val="65000"/>
              </a:srgbClr>
            </a:outerShdw>
          </a:effectLst>
        </p:spPr>
      </p:pic>
      <p:pic>
        <p:nvPicPr>
          <p:cNvPr id="1027" name="Picture 3" descr="C:\Documents and Settings\Peter C. Rogers\Local Settings\Temporary Internet Files\Content.IE5\Z1BBKCV1\MC900362998[1].wmf"/>
          <p:cNvPicPr>
            <a:picLocks noChangeAspect="1" noChangeArrowheads="1"/>
          </p:cNvPicPr>
          <p:nvPr/>
        </p:nvPicPr>
        <p:blipFill>
          <a:blip r:embed="rId4" cstate="print"/>
          <a:srcRect/>
          <a:stretch>
            <a:fillRect/>
          </a:stretch>
        </p:blipFill>
        <p:spPr bwMode="auto">
          <a:xfrm>
            <a:off x="3276600" y="4800600"/>
            <a:ext cx="2819400" cy="173343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Master Key System</a:t>
            </a:r>
            <a:br>
              <a:rPr lang="en-US" dirty="0" smtClean="0"/>
            </a:br>
            <a:r>
              <a:rPr lang="en-US" dirty="0" smtClean="0"/>
              <a:t>Part Twenty Four</a:t>
            </a:r>
            <a:endParaRPr lang="en-US" dirty="0"/>
          </a:p>
        </p:txBody>
      </p:sp>
      <p:sp>
        <p:nvSpPr>
          <p:cNvPr id="3" name="Content Placeholder 2"/>
          <p:cNvSpPr>
            <a:spLocks noGrp="1"/>
          </p:cNvSpPr>
          <p:nvPr>
            <p:ph idx="1"/>
          </p:nvPr>
        </p:nvSpPr>
        <p:spPr/>
        <p:txBody>
          <a:bodyPr>
            <a:normAutofit fontScale="62500" lnSpcReduction="20000"/>
          </a:bodyPr>
          <a:lstStyle/>
          <a:p>
            <a:pPr algn="ctr">
              <a:buNone/>
            </a:pPr>
            <a:r>
              <a:rPr lang="en-US" sz="4500" b="1" dirty="0" smtClean="0"/>
              <a:t>Alchemy</a:t>
            </a:r>
          </a:p>
          <a:p>
            <a:pPr algn="ctr">
              <a:buNone/>
            </a:pPr>
            <a:endParaRPr lang="en-US" sz="4500" b="1" dirty="0" smtClean="0"/>
          </a:p>
          <a:p>
            <a:pPr algn="ctr">
              <a:buNone/>
            </a:pPr>
            <a:endParaRPr lang="en-US" sz="1400" b="1" dirty="0" smtClean="0"/>
          </a:p>
          <a:p>
            <a:pPr algn="just"/>
            <a:r>
              <a:rPr lang="en-US" sz="2400" b="1" dirty="0" smtClean="0"/>
              <a:t>Light is the only thing we can really see. It comes to us in the form of a combination of magnetic and electrical energy traveling at very high speeds. Light is composed of small particles of energy called photons. Light travels in waves that progress as straight lines. The light waves bounce or bend as they travel. The result is reflection or refraction. Different wavelengths produce different colors. Without light, color would not be possible.</a:t>
            </a:r>
          </a:p>
          <a:p>
            <a:pPr algn="just"/>
            <a:endParaRPr lang="en-US" sz="2400" b="1" dirty="0" smtClean="0"/>
          </a:p>
          <a:p>
            <a:pPr algn="just"/>
            <a:r>
              <a:rPr lang="en-US" sz="2400" b="1" dirty="0" smtClean="0"/>
              <a:t>Visual light is the combination of seven wavelengths. We cannot see these wavelengths separately, but instead see a combination of the seven that represent white light. The more sensitive the eye is to varying sizes of wavelengths, the more colors can be seen. Visible light, that can be seen by the human eye, ranges between ultraviolet and infrared. They include (from shortest to longest wavelength): violet, indigo, blue, green, yellow, orange, and red. These seven colors are represented in the rainbow. The rain has separated the colors for us to see all seven. These colors also can be seen by shining white light through a glass prism. It is estimated that the human eye can see as many as 150 different hues or shades of color. The color seen depends on the wavelengths the eye can absorb and how you perceive it.</a:t>
            </a:r>
          </a:p>
          <a:p>
            <a:pPr algn="just">
              <a:buNone/>
            </a:pPr>
            <a:endParaRPr lang="en-US" sz="2400" b="1" dirty="0" smtClean="0"/>
          </a:p>
          <a:p>
            <a:pPr algn="just"/>
            <a:r>
              <a:rPr lang="en-US" sz="2400" b="1" dirty="0" smtClean="0"/>
              <a:t>When light strikes either the rods or the cones of the retina, it's converted into an electric signal that is relayed to the brain via the optic nerve. The brain then translates the electrical signals into the images we see.</a:t>
            </a:r>
          </a:p>
          <a:p>
            <a:pPr algn="just">
              <a:buNone/>
            </a:pPr>
            <a:endParaRPr lang="en-US" sz="2400" b="1" dirty="0"/>
          </a:p>
        </p:txBody>
      </p:sp>
      <p:pic>
        <p:nvPicPr>
          <p:cNvPr id="4" name="Picture 3" descr="Golden Key.png"/>
          <p:cNvPicPr>
            <a:picLocks noChangeAspect="1"/>
          </p:cNvPicPr>
          <p:nvPr/>
        </p:nvPicPr>
        <p:blipFill>
          <a:blip r:embed="rId2" cstate="print"/>
          <a:stretch>
            <a:fillRect/>
          </a:stretch>
        </p:blipFill>
        <p:spPr>
          <a:xfrm flipH="1">
            <a:off x="-1" y="0"/>
            <a:ext cx="1678839" cy="1447800"/>
          </a:xfrm>
          <a:prstGeom prst="rect">
            <a:avLst/>
          </a:prstGeom>
          <a:ln>
            <a:noFill/>
          </a:ln>
          <a:effectLst>
            <a:outerShdw blurRad="292100" dist="139700" dir="2700000" algn="tl" rotWithShape="0">
              <a:srgbClr val="333333">
                <a:alpha val="65000"/>
              </a:srgbClr>
            </a:outerShdw>
          </a:effectLst>
        </p:spPr>
      </p:pic>
      <p:pic>
        <p:nvPicPr>
          <p:cNvPr id="5" name="Picture 4" descr="Golden Key.png"/>
          <p:cNvPicPr>
            <a:picLocks noChangeAspect="1"/>
          </p:cNvPicPr>
          <p:nvPr/>
        </p:nvPicPr>
        <p:blipFill>
          <a:blip r:embed="rId2" cstate="print"/>
          <a:stretch>
            <a:fillRect/>
          </a:stretch>
        </p:blipFill>
        <p:spPr>
          <a:xfrm>
            <a:off x="7429500" y="0"/>
            <a:ext cx="1714500" cy="1524000"/>
          </a:xfrm>
          <a:prstGeom prst="rect">
            <a:avLst/>
          </a:prstGeom>
          <a:ln>
            <a:noFill/>
          </a:ln>
          <a:effectLst>
            <a:outerShdw blurRad="292100" dist="139700" dir="2700000" algn="tl" rotWithShape="0">
              <a:srgbClr val="333333">
                <a:alpha val="65000"/>
              </a:srgbClr>
            </a:outerShdw>
          </a:effectLst>
        </p:spPr>
      </p:pic>
      <p:pic>
        <p:nvPicPr>
          <p:cNvPr id="6" name="Picture 5" descr="Truth Dynamics Logo.jpeg"/>
          <p:cNvPicPr>
            <a:picLocks noChangeAspect="1"/>
          </p:cNvPicPr>
          <p:nvPr/>
        </p:nvPicPr>
        <p:blipFill>
          <a:blip r:embed="rId3" cstate="print"/>
          <a:stretch>
            <a:fillRect/>
          </a:stretch>
        </p:blipFill>
        <p:spPr>
          <a:xfrm>
            <a:off x="8534400" y="6400800"/>
            <a:ext cx="457200" cy="304800"/>
          </a:xfrm>
          <a:prstGeom prst="rect">
            <a:avLst/>
          </a:prstGeom>
          <a:ln>
            <a:noFill/>
          </a:ln>
          <a:effectLst>
            <a:outerShdw blurRad="292100" dist="139700" dir="2700000" algn="tl" rotWithShape="0">
              <a:srgbClr val="333333">
                <a:alpha val="65000"/>
              </a:srgbClr>
            </a:outerShdw>
          </a:effectLst>
        </p:spPr>
      </p:pic>
      <p:pic>
        <p:nvPicPr>
          <p:cNvPr id="2050" name="Picture 2" descr="C:\Documents and Settings\Peter C. Rogers\Local Settings\Temporary Internet Files\Content.IE5\2Z89GH1Y\MC900071299[1].wmf"/>
          <p:cNvPicPr>
            <a:picLocks noChangeAspect="1" noChangeArrowheads="1"/>
          </p:cNvPicPr>
          <p:nvPr/>
        </p:nvPicPr>
        <p:blipFill>
          <a:blip r:embed="rId4" cstate="print"/>
          <a:srcRect/>
          <a:stretch>
            <a:fillRect/>
          </a:stretch>
        </p:blipFill>
        <p:spPr bwMode="auto">
          <a:xfrm>
            <a:off x="7924800" y="1524000"/>
            <a:ext cx="1066097" cy="1050666"/>
          </a:xfrm>
          <a:prstGeom prst="rect">
            <a:avLst/>
          </a:prstGeom>
          <a:ln>
            <a:noFill/>
          </a:ln>
          <a:effectLst>
            <a:outerShdw blurRad="292100" dist="139700" dir="2700000" algn="tl" rotWithShape="0">
              <a:srgbClr val="333333">
                <a:alpha val="65000"/>
              </a:srgbClr>
            </a:outerShdw>
          </a:effectLst>
        </p:spPr>
      </p:pic>
      <p:pic>
        <p:nvPicPr>
          <p:cNvPr id="8" name="Picture 2" descr="C:\Documents and Settings\Peter C. Rogers\Local Settings\Temporary Internet Files\Content.IE5\2Z89GH1Y\MC900071299[1].wmf"/>
          <p:cNvPicPr>
            <a:picLocks noChangeAspect="1" noChangeArrowheads="1"/>
          </p:cNvPicPr>
          <p:nvPr/>
        </p:nvPicPr>
        <p:blipFill>
          <a:blip r:embed="rId4" cstate="print"/>
          <a:srcRect/>
          <a:stretch>
            <a:fillRect/>
          </a:stretch>
        </p:blipFill>
        <p:spPr bwMode="auto">
          <a:xfrm flipH="1">
            <a:off x="0" y="1524000"/>
            <a:ext cx="1066800" cy="1050666"/>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Master Key System</a:t>
            </a:r>
            <a:br>
              <a:rPr lang="en-US" dirty="0" smtClean="0"/>
            </a:br>
            <a:r>
              <a:rPr lang="en-US" dirty="0" smtClean="0"/>
              <a:t>Part Twenty Four</a:t>
            </a:r>
            <a:endParaRPr lang="en-US" dirty="0"/>
          </a:p>
        </p:txBody>
      </p:sp>
      <p:sp>
        <p:nvSpPr>
          <p:cNvPr id="3" name="Content Placeholder 2"/>
          <p:cNvSpPr>
            <a:spLocks noGrp="1"/>
          </p:cNvSpPr>
          <p:nvPr>
            <p:ph idx="1"/>
          </p:nvPr>
        </p:nvSpPr>
        <p:spPr/>
        <p:txBody>
          <a:bodyPr>
            <a:normAutofit/>
          </a:bodyPr>
          <a:lstStyle/>
          <a:p>
            <a:pPr algn="ctr">
              <a:buNone/>
            </a:pPr>
            <a:r>
              <a:rPr lang="en-US" sz="2800" b="1" dirty="0" smtClean="0"/>
              <a:t>Alchemy</a:t>
            </a:r>
          </a:p>
          <a:p>
            <a:pPr algn="ctr">
              <a:buNone/>
            </a:pPr>
            <a:endParaRPr lang="en-US" sz="1400" b="1" dirty="0" smtClean="0"/>
          </a:p>
          <a:p>
            <a:pPr algn="ctr">
              <a:buNone/>
            </a:pPr>
            <a:endParaRPr lang="en-US" sz="1400" b="1" dirty="0" smtClean="0"/>
          </a:p>
          <a:p>
            <a:pPr algn="ctr">
              <a:buNone/>
            </a:pPr>
            <a:endParaRPr lang="en-US" sz="1400" b="1" dirty="0" smtClean="0"/>
          </a:p>
          <a:p>
            <a:pPr algn="ctr">
              <a:buNone/>
            </a:pPr>
            <a:endParaRPr lang="en-US" sz="1400" b="1" dirty="0" smtClean="0"/>
          </a:p>
          <a:p>
            <a:pPr algn="ctr">
              <a:buNone/>
            </a:pPr>
            <a:endParaRPr lang="en-US" sz="1400" b="1" dirty="0" smtClean="0"/>
          </a:p>
          <a:p>
            <a:pPr algn="ctr">
              <a:buNone/>
            </a:pPr>
            <a:endParaRPr lang="en-US" sz="1400" b="1" dirty="0" smtClean="0"/>
          </a:p>
          <a:p>
            <a:pPr algn="just">
              <a:buFont typeface="Wingdings" pitchFamily="2" charset="2"/>
              <a:buChar char="Ø"/>
            </a:pPr>
            <a:r>
              <a:rPr lang="en-US" sz="2400" b="1" dirty="0" smtClean="0"/>
              <a:t>All conditions are thought creations and entirely mental.</a:t>
            </a:r>
          </a:p>
          <a:p>
            <a:pPr algn="just">
              <a:buNone/>
            </a:pPr>
            <a:endParaRPr lang="en-US" sz="2400" b="1" dirty="0" smtClean="0"/>
          </a:p>
          <a:p>
            <a:pPr algn="just">
              <a:buFont typeface="Wingdings" pitchFamily="2" charset="2"/>
              <a:buChar char="Ø"/>
            </a:pPr>
            <a:r>
              <a:rPr lang="en-US" sz="2400" b="1" dirty="0" smtClean="0"/>
              <a:t>Disease and lack are simply mental conditions where the person fails to perceive the truth.</a:t>
            </a:r>
          </a:p>
          <a:p>
            <a:pPr algn="just">
              <a:buNone/>
            </a:pPr>
            <a:endParaRPr lang="en-US" sz="2400" b="1" dirty="0" smtClean="0"/>
          </a:p>
          <a:p>
            <a:pPr algn="just">
              <a:buFont typeface="Wingdings" pitchFamily="2" charset="2"/>
              <a:buChar char="Ø"/>
            </a:pPr>
            <a:r>
              <a:rPr lang="en-US" sz="2400" b="1" dirty="0" smtClean="0"/>
              <a:t>As soon as the error is removed; the condition is removed.</a:t>
            </a:r>
            <a:endParaRPr lang="en-US" sz="2400" b="1" dirty="0"/>
          </a:p>
        </p:txBody>
      </p:sp>
      <p:pic>
        <p:nvPicPr>
          <p:cNvPr id="4" name="Picture 3" descr="Golden Key.png"/>
          <p:cNvPicPr>
            <a:picLocks noChangeAspect="1"/>
          </p:cNvPicPr>
          <p:nvPr/>
        </p:nvPicPr>
        <p:blipFill>
          <a:blip r:embed="rId2" cstate="print"/>
          <a:stretch>
            <a:fillRect/>
          </a:stretch>
        </p:blipFill>
        <p:spPr>
          <a:xfrm flipH="1">
            <a:off x="-1" y="0"/>
            <a:ext cx="1678839" cy="1447800"/>
          </a:xfrm>
          <a:prstGeom prst="rect">
            <a:avLst/>
          </a:prstGeom>
          <a:ln>
            <a:noFill/>
          </a:ln>
          <a:effectLst>
            <a:outerShdw blurRad="292100" dist="139700" dir="2700000" algn="tl" rotWithShape="0">
              <a:srgbClr val="333333">
                <a:alpha val="65000"/>
              </a:srgbClr>
            </a:outerShdw>
          </a:effectLst>
        </p:spPr>
      </p:pic>
      <p:pic>
        <p:nvPicPr>
          <p:cNvPr id="5" name="Picture 4" descr="Golden Key.png"/>
          <p:cNvPicPr>
            <a:picLocks noChangeAspect="1"/>
          </p:cNvPicPr>
          <p:nvPr/>
        </p:nvPicPr>
        <p:blipFill>
          <a:blip r:embed="rId2" cstate="print"/>
          <a:stretch>
            <a:fillRect/>
          </a:stretch>
        </p:blipFill>
        <p:spPr>
          <a:xfrm>
            <a:off x="7429500" y="0"/>
            <a:ext cx="1714500" cy="1524000"/>
          </a:xfrm>
          <a:prstGeom prst="rect">
            <a:avLst/>
          </a:prstGeom>
          <a:ln>
            <a:noFill/>
          </a:ln>
          <a:effectLst>
            <a:outerShdw blurRad="292100" dist="139700" dir="2700000" algn="tl" rotWithShape="0">
              <a:srgbClr val="333333">
                <a:alpha val="65000"/>
              </a:srgbClr>
            </a:outerShdw>
          </a:effectLst>
        </p:spPr>
      </p:pic>
      <p:pic>
        <p:nvPicPr>
          <p:cNvPr id="6" name="Picture 5" descr="Truth Dynamics Logo.jpeg"/>
          <p:cNvPicPr>
            <a:picLocks noChangeAspect="1"/>
          </p:cNvPicPr>
          <p:nvPr/>
        </p:nvPicPr>
        <p:blipFill>
          <a:blip r:embed="rId3" cstate="print"/>
          <a:stretch>
            <a:fillRect/>
          </a:stretch>
        </p:blipFill>
        <p:spPr>
          <a:xfrm>
            <a:off x="8534400" y="6400800"/>
            <a:ext cx="457200" cy="304800"/>
          </a:xfrm>
          <a:prstGeom prst="rect">
            <a:avLst/>
          </a:prstGeom>
          <a:ln>
            <a:noFill/>
          </a:ln>
          <a:effectLst>
            <a:outerShdw blurRad="292100" dist="139700" dir="2700000" algn="tl" rotWithShape="0">
              <a:srgbClr val="333333">
                <a:alpha val="65000"/>
              </a:srgbClr>
            </a:outerShdw>
          </a:effectLst>
        </p:spPr>
      </p:pic>
      <p:pic>
        <p:nvPicPr>
          <p:cNvPr id="3074" name="Picture 2" descr="C:\Documents and Settings\Peter C. Rogers\Local Settings\Temporary Internet Files\Content.IE5\7JK5N9W3\MC900300844[1].wmf"/>
          <p:cNvPicPr>
            <a:picLocks noChangeAspect="1" noChangeArrowheads="1"/>
          </p:cNvPicPr>
          <p:nvPr/>
        </p:nvPicPr>
        <p:blipFill>
          <a:blip r:embed="rId4" cstate="print"/>
          <a:srcRect/>
          <a:stretch>
            <a:fillRect/>
          </a:stretch>
        </p:blipFill>
        <p:spPr bwMode="auto">
          <a:xfrm>
            <a:off x="7162800" y="1600200"/>
            <a:ext cx="1813255" cy="1509674"/>
          </a:xfrm>
          <a:prstGeom prst="rect">
            <a:avLst/>
          </a:prstGeom>
          <a:ln>
            <a:noFill/>
          </a:ln>
          <a:effectLst>
            <a:outerShdw blurRad="292100" dist="139700" dir="2700000" algn="tl" rotWithShape="0">
              <a:srgbClr val="333333">
                <a:alpha val="65000"/>
              </a:srgbClr>
            </a:outerShdw>
          </a:effectLst>
        </p:spPr>
      </p:pic>
      <p:pic>
        <p:nvPicPr>
          <p:cNvPr id="3076" name="Picture 4" descr="C:\Documents and Settings\Peter C. Rogers\Local Settings\Temporary Internet Files\Content.IE5\Z1BBKCV1\MC900304503[1].wmf"/>
          <p:cNvPicPr>
            <a:picLocks noChangeAspect="1" noChangeArrowheads="1"/>
          </p:cNvPicPr>
          <p:nvPr/>
        </p:nvPicPr>
        <p:blipFill>
          <a:blip r:embed="rId5" cstate="print"/>
          <a:srcRect/>
          <a:stretch>
            <a:fillRect/>
          </a:stretch>
        </p:blipFill>
        <p:spPr bwMode="auto">
          <a:xfrm flipH="1">
            <a:off x="152400" y="1524000"/>
            <a:ext cx="1828800" cy="1556309"/>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Master Key System</a:t>
            </a:r>
            <a:br>
              <a:rPr lang="en-US" dirty="0" smtClean="0"/>
            </a:br>
            <a:r>
              <a:rPr lang="en-US" dirty="0" smtClean="0"/>
              <a:t>Part Twenty Four</a:t>
            </a:r>
            <a:endParaRPr lang="en-US" dirty="0"/>
          </a:p>
        </p:txBody>
      </p:sp>
      <p:sp>
        <p:nvSpPr>
          <p:cNvPr id="3" name="Content Placeholder 2"/>
          <p:cNvSpPr>
            <a:spLocks noGrp="1"/>
          </p:cNvSpPr>
          <p:nvPr>
            <p:ph idx="1"/>
          </p:nvPr>
        </p:nvSpPr>
        <p:spPr/>
        <p:txBody>
          <a:bodyPr>
            <a:normAutofit/>
          </a:bodyPr>
          <a:lstStyle/>
          <a:p>
            <a:pPr algn="ctr">
              <a:buNone/>
            </a:pPr>
            <a:r>
              <a:rPr lang="en-US" sz="2800" b="1" dirty="0" smtClean="0"/>
              <a:t>Alchemy</a:t>
            </a:r>
          </a:p>
          <a:p>
            <a:pPr algn="ctr">
              <a:buNone/>
            </a:pPr>
            <a:endParaRPr lang="en-US" sz="1400" b="1" dirty="0" smtClean="0"/>
          </a:p>
          <a:p>
            <a:pPr algn="just">
              <a:buFont typeface="Wingdings" pitchFamily="2" charset="2"/>
              <a:buChar char="ü"/>
            </a:pPr>
            <a:r>
              <a:rPr lang="en-US" sz="2400" b="1" dirty="0" smtClean="0"/>
              <a:t>You have no patient but yourself.</a:t>
            </a:r>
          </a:p>
          <a:p>
            <a:pPr algn="just">
              <a:buNone/>
            </a:pPr>
            <a:endParaRPr lang="en-US" sz="2400" b="1" dirty="0" smtClean="0"/>
          </a:p>
          <a:p>
            <a:pPr algn="just">
              <a:buFont typeface="Wingdings" pitchFamily="2" charset="2"/>
              <a:buChar char="ü"/>
            </a:pPr>
            <a:r>
              <a:rPr lang="en-US" sz="2400" b="1" dirty="0" smtClean="0"/>
              <a:t>It all starts with you and ends with you.</a:t>
            </a:r>
          </a:p>
          <a:p>
            <a:pPr algn="just">
              <a:buNone/>
            </a:pPr>
            <a:endParaRPr lang="en-US" sz="2400" b="1" dirty="0" smtClean="0"/>
          </a:p>
          <a:p>
            <a:pPr algn="just">
              <a:buFont typeface="Wingdings" pitchFamily="2" charset="2"/>
              <a:buChar char="ü"/>
            </a:pPr>
            <a:r>
              <a:rPr lang="en-US" sz="2400" b="1" dirty="0" smtClean="0"/>
              <a:t>You have nothing to do but convince yourself of the Truth which you desire to see manifested.</a:t>
            </a:r>
            <a:endParaRPr lang="en-US" sz="2400" b="1" dirty="0"/>
          </a:p>
        </p:txBody>
      </p:sp>
      <p:pic>
        <p:nvPicPr>
          <p:cNvPr id="4" name="Picture 3" descr="Golden Key.png"/>
          <p:cNvPicPr>
            <a:picLocks noChangeAspect="1"/>
          </p:cNvPicPr>
          <p:nvPr/>
        </p:nvPicPr>
        <p:blipFill>
          <a:blip r:embed="rId2" cstate="print"/>
          <a:stretch>
            <a:fillRect/>
          </a:stretch>
        </p:blipFill>
        <p:spPr>
          <a:xfrm flipH="1">
            <a:off x="-1" y="0"/>
            <a:ext cx="1678839" cy="1447800"/>
          </a:xfrm>
          <a:prstGeom prst="rect">
            <a:avLst/>
          </a:prstGeom>
          <a:ln>
            <a:noFill/>
          </a:ln>
          <a:effectLst>
            <a:outerShdw blurRad="292100" dist="139700" dir="2700000" algn="tl" rotWithShape="0">
              <a:srgbClr val="333333">
                <a:alpha val="65000"/>
              </a:srgbClr>
            </a:outerShdw>
          </a:effectLst>
        </p:spPr>
      </p:pic>
      <p:pic>
        <p:nvPicPr>
          <p:cNvPr id="5" name="Picture 4" descr="Golden Key.png"/>
          <p:cNvPicPr>
            <a:picLocks noChangeAspect="1"/>
          </p:cNvPicPr>
          <p:nvPr/>
        </p:nvPicPr>
        <p:blipFill>
          <a:blip r:embed="rId2" cstate="print"/>
          <a:stretch>
            <a:fillRect/>
          </a:stretch>
        </p:blipFill>
        <p:spPr>
          <a:xfrm>
            <a:off x="7429500" y="0"/>
            <a:ext cx="1714500" cy="1524000"/>
          </a:xfrm>
          <a:prstGeom prst="rect">
            <a:avLst/>
          </a:prstGeom>
          <a:ln>
            <a:noFill/>
          </a:ln>
          <a:effectLst>
            <a:outerShdw blurRad="292100" dist="139700" dir="2700000" algn="tl" rotWithShape="0">
              <a:srgbClr val="333333">
                <a:alpha val="65000"/>
              </a:srgbClr>
            </a:outerShdw>
          </a:effectLst>
        </p:spPr>
      </p:pic>
      <p:pic>
        <p:nvPicPr>
          <p:cNvPr id="6" name="Picture 5" descr="Truth Dynamics Logo.jpeg"/>
          <p:cNvPicPr>
            <a:picLocks noChangeAspect="1"/>
          </p:cNvPicPr>
          <p:nvPr/>
        </p:nvPicPr>
        <p:blipFill>
          <a:blip r:embed="rId3" cstate="print"/>
          <a:stretch>
            <a:fillRect/>
          </a:stretch>
        </p:blipFill>
        <p:spPr>
          <a:xfrm>
            <a:off x="8534400" y="6400800"/>
            <a:ext cx="457200" cy="304800"/>
          </a:xfrm>
          <a:prstGeom prst="rect">
            <a:avLst/>
          </a:prstGeom>
          <a:ln>
            <a:noFill/>
          </a:ln>
          <a:effectLst>
            <a:outerShdw blurRad="292100" dist="139700" dir="2700000" algn="tl" rotWithShape="0">
              <a:srgbClr val="333333">
                <a:alpha val="65000"/>
              </a:srgbClr>
            </a:outerShdw>
          </a:effectLst>
        </p:spPr>
      </p:pic>
      <p:pic>
        <p:nvPicPr>
          <p:cNvPr id="4102" name="Picture 6" descr="C:\Documents and Settings\Peter C. Rogers\Local Settings\Temporary Internet Files\Content.IE5\7JK5N9W3\MC900078751[1].wmf"/>
          <p:cNvPicPr>
            <a:picLocks noChangeAspect="1" noChangeArrowheads="1"/>
          </p:cNvPicPr>
          <p:nvPr/>
        </p:nvPicPr>
        <p:blipFill>
          <a:blip r:embed="rId4" cstate="print"/>
          <a:srcRect/>
          <a:stretch>
            <a:fillRect/>
          </a:stretch>
        </p:blipFill>
        <p:spPr bwMode="auto">
          <a:xfrm>
            <a:off x="533400" y="4823495"/>
            <a:ext cx="1981200" cy="1751157"/>
          </a:xfrm>
          <a:prstGeom prst="rect">
            <a:avLst/>
          </a:prstGeom>
          <a:ln>
            <a:noFill/>
          </a:ln>
          <a:effectLst>
            <a:outerShdw blurRad="292100" dist="139700" dir="2700000" algn="tl" rotWithShape="0">
              <a:srgbClr val="333333">
                <a:alpha val="65000"/>
              </a:srgbClr>
            </a:outerShdw>
          </a:effectLst>
        </p:spPr>
      </p:pic>
      <p:pic>
        <p:nvPicPr>
          <p:cNvPr id="4103" name="Picture 7" descr="C:\Documents and Settings\Peter C. Rogers\Local Settings\Temporary Internet Files\Content.IE5\2Z89GH1Y\MC900198706[1].wmf"/>
          <p:cNvPicPr>
            <a:picLocks noChangeAspect="1" noChangeArrowheads="1"/>
          </p:cNvPicPr>
          <p:nvPr/>
        </p:nvPicPr>
        <p:blipFill>
          <a:blip r:embed="rId5" cstate="print"/>
          <a:srcRect/>
          <a:stretch>
            <a:fillRect/>
          </a:stretch>
        </p:blipFill>
        <p:spPr bwMode="auto">
          <a:xfrm>
            <a:off x="6400800" y="1524000"/>
            <a:ext cx="2044574" cy="2365972"/>
          </a:xfrm>
          <a:prstGeom prst="rect">
            <a:avLst/>
          </a:prstGeom>
          <a:ln>
            <a:noFill/>
          </a:ln>
          <a:effectLst>
            <a:outerShdw blurRad="292100" dist="139700" dir="2700000" algn="tl" rotWithShape="0">
              <a:srgbClr val="333333">
                <a:alpha val="65000"/>
              </a:srgbClr>
            </a:outerShdw>
          </a:effectLst>
        </p:spPr>
      </p:pic>
      <p:pic>
        <p:nvPicPr>
          <p:cNvPr id="15" name="Picture 6" descr="C:\Documents and Settings\Peter C. Rogers\Local Settings\Temporary Internet Files\Content.IE5\7JK5N9W3\MC900078751[1].wmf"/>
          <p:cNvPicPr>
            <a:picLocks noChangeAspect="1" noChangeArrowheads="1"/>
          </p:cNvPicPr>
          <p:nvPr/>
        </p:nvPicPr>
        <p:blipFill>
          <a:blip r:embed="rId4" cstate="print"/>
          <a:srcRect/>
          <a:stretch>
            <a:fillRect/>
          </a:stretch>
        </p:blipFill>
        <p:spPr bwMode="auto">
          <a:xfrm flipH="1">
            <a:off x="6172200" y="4876800"/>
            <a:ext cx="2209800" cy="1751157"/>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Master Key System</a:t>
            </a:r>
            <a:br>
              <a:rPr lang="en-US" dirty="0" smtClean="0"/>
            </a:br>
            <a:r>
              <a:rPr lang="en-US" dirty="0" smtClean="0"/>
              <a:t>Part Twenty Four</a:t>
            </a:r>
            <a:endParaRPr lang="en-US" dirty="0"/>
          </a:p>
        </p:txBody>
      </p:sp>
      <p:sp>
        <p:nvSpPr>
          <p:cNvPr id="3" name="Content Placeholder 2"/>
          <p:cNvSpPr>
            <a:spLocks noGrp="1"/>
          </p:cNvSpPr>
          <p:nvPr>
            <p:ph idx="1"/>
          </p:nvPr>
        </p:nvSpPr>
        <p:spPr/>
        <p:txBody>
          <a:bodyPr>
            <a:normAutofit lnSpcReduction="10000"/>
          </a:bodyPr>
          <a:lstStyle/>
          <a:p>
            <a:pPr algn="ctr">
              <a:buNone/>
            </a:pPr>
            <a:r>
              <a:rPr lang="en-US" sz="2800" b="1" dirty="0" smtClean="0"/>
              <a:t>Alchemy</a:t>
            </a:r>
          </a:p>
          <a:p>
            <a:pPr algn="ctr">
              <a:buNone/>
            </a:pPr>
            <a:endParaRPr lang="en-US" sz="1400" b="1" dirty="0" smtClean="0"/>
          </a:p>
          <a:p>
            <a:pPr algn="just">
              <a:buFont typeface="Arial" pitchFamily="34" charset="0"/>
              <a:buChar char="•"/>
            </a:pPr>
            <a:r>
              <a:rPr lang="en-US" sz="2400" b="1" dirty="0" smtClean="0"/>
              <a:t>Spirit is the </a:t>
            </a:r>
            <a:r>
              <a:rPr lang="en-US" sz="2400" b="1" dirty="0" smtClean="0">
                <a:solidFill>
                  <a:srgbClr val="FFC000"/>
                </a:solidFill>
              </a:rPr>
              <a:t>ONLY </a:t>
            </a:r>
            <a:r>
              <a:rPr lang="en-US" sz="2400" b="1" dirty="0" smtClean="0"/>
              <a:t>reality and it can never be less than perfect.</a:t>
            </a:r>
          </a:p>
          <a:p>
            <a:pPr algn="just">
              <a:buNone/>
            </a:pPr>
            <a:endParaRPr lang="en-US" sz="2400" b="1" dirty="0" smtClean="0"/>
          </a:p>
          <a:p>
            <a:pPr algn="just">
              <a:buFont typeface="Arial" pitchFamily="34" charset="0"/>
              <a:buChar char="•"/>
            </a:pPr>
            <a:r>
              <a:rPr lang="en-US" sz="2400" b="1" dirty="0" smtClean="0"/>
              <a:t>All thought is a form of energy; a rate of vibration.</a:t>
            </a:r>
          </a:p>
          <a:p>
            <a:pPr algn="just">
              <a:buNone/>
            </a:pPr>
            <a:endParaRPr lang="en-US" sz="2400" b="1" dirty="0" smtClean="0"/>
          </a:p>
          <a:p>
            <a:pPr algn="just">
              <a:buFont typeface="Arial" pitchFamily="34" charset="0"/>
              <a:buChar char="•"/>
            </a:pPr>
            <a:r>
              <a:rPr lang="en-US" sz="2400" b="1" dirty="0" smtClean="0"/>
              <a:t>A thought of Truth (Love) is the highest rate of vibration known.</a:t>
            </a:r>
          </a:p>
          <a:p>
            <a:pPr algn="just">
              <a:buNone/>
            </a:pPr>
            <a:endParaRPr lang="en-US" sz="2400" b="1" dirty="0" smtClean="0"/>
          </a:p>
          <a:p>
            <a:pPr algn="just">
              <a:buFont typeface="Arial" pitchFamily="34" charset="0"/>
              <a:buChar char="•"/>
            </a:pPr>
            <a:r>
              <a:rPr lang="en-US" sz="2400" b="1" dirty="0" smtClean="0"/>
              <a:t>Truth destroys error just like light destroys darkness.</a:t>
            </a:r>
          </a:p>
          <a:p>
            <a:pPr algn="just">
              <a:buFont typeface="Arial" pitchFamily="34" charset="0"/>
              <a:buChar char="•"/>
            </a:pPr>
            <a:endParaRPr lang="en-US" sz="2400" b="1" dirty="0" smtClean="0"/>
          </a:p>
          <a:p>
            <a:pPr algn="just">
              <a:buFont typeface="Arial" pitchFamily="34" charset="0"/>
              <a:buChar char="•"/>
            </a:pPr>
            <a:r>
              <a:rPr lang="en-US" sz="2400" b="1" dirty="0" smtClean="0"/>
              <a:t>Truth is Absolute.</a:t>
            </a:r>
            <a:endParaRPr lang="en-US" sz="2400" b="1" dirty="0"/>
          </a:p>
        </p:txBody>
      </p:sp>
      <p:pic>
        <p:nvPicPr>
          <p:cNvPr id="4" name="Picture 3" descr="Golden Key.png"/>
          <p:cNvPicPr>
            <a:picLocks noChangeAspect="1"/>
          </p:cNvPicPr>
          <p:nvPr/>
        </p:nvPicPr>
        <p:blipFill>
          <a:blip r:embed="rId2" cstate="print"/>
          <a:stretch>
            <a:fillRect/>
          </a:stretch>
        </p:blipFill>
        <p:spPr>
          <a:xfrm flipH="1">
            <a:off x="-1" y="0"/>
            <a:ext cx="1678839" cy="1447800"/>
          </a:xfrm>
          <a:prstGeom prst="rect">
            <a:avLst/>
          </a:prstGeom>
          <a:ln>
            <a:noFill/>
          </a:ln>
          <a:effectLst>
            <a:outerShdw blurRad="292100" dist="139700" dir="2700000" algn="tl" rotWithShape="0">
              <a:srgbClr val="333333">
                <a:alpha val="65000"/>
              </a:srgbClr>
            </a:outerShdw>
          </a:effectLst>
        </p:spPr>
      </p:pic>
      <p:pic>
        <p:nvPicPr>
          <p:cNvPr id="5" name="Picture 4" descr="Golden Key.png"/>
          <p:cNvPicPr>
            <a:picLocks noChangeAspect="1"/>
          </p:cNvPicPr>
          <p:nvPr/>
        </p:nvPicPr>
        <p:blipFill>
          <a:blip r:embed="rId2" cstate="print"/>
          <a:stretch>
            <a:fillRect/>
          </a:stretch>
        </p:blipFill>
        <p:spPr>
          <a:xfrm>
            <a:off x="7429500" y="0"/>
            <a:ext cx="1714500" cy="1524000"/>
          </a:xfrm>
          <a:prstGeom prst="rect">
            <a:avLst/>
          </a:prstGeom>
          <a:ln>
            <a:noFill/>
          </a:ln>
          <a:effectLst>
            <a:outerShdw blurRad="292100" dist="139700" dir="2700000" algn="tl" rotWithShape="0">
              <a:srgbClr val="333333">
                <a:alpha val="65000"/>
              </a:srgbClr>
            </a:outerShdw>
          </a:effectLst>
        </p:spPr>
      </p:pic>
      <p:pic>
        <p:nvPicPr>
          <p:cNvPr id="6" name="Picture 5" descr="Truth Dynamics Logo.jpeg"/>
          <p:cNvPicPr>
            <a:picLocks noChangeAspect="1"/>
          </p:cNvPicPr>
          <p:nvPr/>
        </p:nvPicPr>
        <p:blipFill>
          <a:blip r:embed="rId3" cstate="print"/>
          <a:stretch>
            <a:fillRect/>
          </a:stretch>
        </p:blipFill>
        <p:spPr>
          <a:xfrm>
            <a:off x="8534400" y="6400800"/>
            <a:ext cx="457200" cy="304800"/>
          </a:xfrm>
          <a:prstGeom prst="rect">
            <a:avLst/>
          </a:prstGeom>
          <a:ln>
            <a:noFill/>
          </a:ln>
          <a:effectLst>
            <a:outerShdw blurRad="292100" dist="139700" dir="2700000" algn="tl" rotWithShape="0">
              <a:srgbClr val="333333">
                <a:alpha val="65000"/>
              </a:srgbClr>
            </a:outerShdw>
          </a:effectLst>
        </p:spPr>
      </p:pic>
      <p:pic>
        <p:nvPicPr>
          <p:cNvPr id="5133" name="Picture 13" descr="C:\Documents and Settings\Peter C. Rogers\Local Settings\Temporary Internet Files\Content.IE5\YQFZ6C0Q\MC900200277[1].wmf"/>
          <p:cNvPicPr>
            <a:picLocks noChangeAspect="1" noChangeArrowheads="1"/>
          </p:cNvPicPr>
          <p:nvPr/>
        </p:nvPicPr>
        <p:blipFill>
          <a:blip r:embed="rId4" cstate="print"/>
          <a:srcRect/>
          <a:stretch>
            <a:fillRect/>
          </a:stretch>
        </p:blipFill>
        <p:spPr bwMode="auto">
          <a:xfrm>
            <a:off x="7696200" y="3124200"/>
            <a:ext cx="1066800" cy="844995"/>
          </a:xfrm>
          <a:prstGeom prst="rect">
            <a:avLst/>
          </a:prstGeom>
          <a:ln>
            <a:noFill/>
          </a:ln>
          <a:effectLst>
            <a:outerShdw blurRad="292100" dist="139700" dir="2700000" algn="tl" rotWithShape="0">
              <a:srgbClr val="333333">
                <a:alpha val="65000"/>
              </a:srgbClr>
            </a:outerShdw>
          </a:effectLst>
        </p:spPr>
      </p:pic>
      <p:pic>
        <p:nvPicPr>
          <p:cNvPr id="5135" name="Picture 15" descr="C:\Documents and Settings\Peter C. Rogers\Local Settings\Temporary Internet Files\Content.IE5\2Z89GH1Y\MM900234761[1].gif"/>
          <p:cNvPicPr>
            <a:picLocks noChangeAspect="1" noChangeArrowheads="1" noCrop="1"/>
          </p:cNvPicPr>
          <p:nvPr/>
        </p:nvPicPr>
        <p:blipFill>
          <a:blip r:embed="rId5" cstate="print"/>
          <a:srcRect/>
          <a:stretch>
            <a:fillRect/>
          </a:stretch>
        </p:blipFill>
        <p:spPr bwMode="auto">
          <a:xfrm>
            <a:off x="7620000" y="1600200"/>
            <a:ext cx="1219200" cy="791084"/>
          </a:xfrm>
          <a:prstGeom prst="rect">
            <a:avLst/>
          </a:prstGeom>
          <a:ln>
            <a:noFill/>
          </a:ln>
          <a:effectLst>
            <a:outerShdw blurRad="292100" dist="139700" dir="2700000" algn="tl" rotWithShape="0">
              <a:srgbClr val="333333">
                <a:alpha val="65000"/>
              </a:srgbClr>
            </a:outerShdw>
          </a:effectLst>
        </p:spPr>
      </p:pic>
      <p:pic>
        <p:nvPicPr>
          <p:cNvPr id="5136" name="Picture 16" descr="C:\Documents and Settings\Peter C. Rogers\Local Settings\Temporary Internet Files\Content.IE5\Z1BBKCV1\MM900234755[1].gif"/>
          <p:cNvPicPr>
            <a:picLocks noChangeAspect="1" noChangeArrowheads="1" noCrop="1"/>
          </p:cNvPicPr>
          <p:nvPr/>
        </p:nvPicPr>
        <p:blipFill>
          <a:blip r:embed="rId6" cstate="print"/>
          <a:srcRect/>
          <a:stretch>
            <a:fillRect/>
          </a:stretch>
        </p:blipFill>
        <p:spPr bwMode="auto">
          <a:xfrm>
            <a:off x="228600" y="1600200"/>
            <a:ext cx="1285875" cy="752475"/>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Master Key System</a:t>
            </a:r>
            <a:br>
              <a:rPr lang="en-US" dirty="0" smtClean="0"/>
            </a:br>
            <a:r>
              <a:rPr lang="en-US" dirty="0" smtClean="0"/>
              <a:t>Part Twenty Four</a:t>
            </a:r>
            <a:endParaRPr lang="en-US" dirty="0"/>
          </a:p>
        </p:txBody>
      </p:sp>
      <p:sp>
        <p:nvSpPr>
          <p:cNvPr id="3" name="Content Placeholder 2"/>
          <p:cNvSpPr>
            <a:spLocks noGrp="1"/>
          </p:cNvSpPr>
          <p:nvPr>
            <p:ph idx="1"/>
          </p:nvPr>
        </p:nvSpPr>
        <p:spPr>
          <a:xfrm>
            <a:off x="457200" y="1775191"/>
            <a:ext cx="8229600" cy="4930409"/>
          </a:xfrm>
        </p:spPr>
        <p:txBody>
          <a:bodyPr>
            <a:normAutofit/>
          </a:bodyPr>
          <a:lstStyle/>
          <a:p>
            <a:pPr algn="ctr">
              <a:buNone/>
            </a:pPr>
            <a:r>
              <a:rPr lang="en-US" sz="2800" b="1" dirty="0" smtClean="0"/>
              <a:t>Alchemy</a:t>
            </a:r>
          </a:p>
          <a:p>
            <a:pPr algn="ctr">
              <a:buNone/>
            </a:pPr>
            <a:endParaRPr lang="en-US" sz="1400" b="1" dirty="0" smtClean="0"/>
          </a:p>
          <a:p>
            <a:pPr algn="just">
              <a:buFont typeface="Wingdings" pitchFamily="2" charset="2"/>
              <a:buChar char="q"/>
            </a:pPr>
            <a:r>
              <a:rPr lang="en-US" sz="2400" b="1" dirty="0" smtClean="0"/>
              <a:t>Your environment and circumstances already exist in your subconscious personality which attracts to itself the mental and physical material of the same nature.</a:t>
            </a:r>
          </a:p>
          <a:p>
            <a:pPr algn="just">
              <a:buNone/>
            </a:pPr>
            <a:endParaRPr lang="en-US" sz="2400" b="1" dirty="0" smtClean="0"/>
          </a:p>
          <a:p>
            <a:pPr algn="just">
              <a:buFont typeface="Wingdings" pitchFamily="2" charset="2"/>
              <a:buChar char="q"/>
            </a:pPr>
            <a:r>
              <a:rPr lang="en-US" sz="2400" b="1" dirty="0" smtClean="0"/>
              <a:t>Your future is being determined from your present…and your present has been determined by your past thoughts, ideals and actions.</a:t>
            </a:r>
          </a:p>
          <a:p>
            <a:pPr algn="just">
              <a:buNone/>
            </a:pPr>
            <a:endParaRPr lang="en-US" sz="2400" b="1" dirty="0" smtClean="0"/>
          </a:p>
          <a:p>
            <a:pPr algn="just">
              <a:buFont typeface="Wingdings" pitchFamily="2" charset="2"/>
              <a:buChar char="q"/>
            </a:pPr>
            <a:r>
              <a:rPr lang="en-US" sz="2400" b="1" dirty="0" smtClean="0"/>
              <a:t>You must look within for the cause and try to discover the nature of your life.</a:t>
            </a:r>
            <a:endParaRPr lang="en-US" sz="2400" b="1" dirty="0"/>
          </a:p>
        </p:txBody>
      </p:sp>
      <p:pic>
        <p:nvPicPr>
          <p:cNvPr id="4" name="Picture 3" descr="Golden Key.png"/>
          <p:cNvPicPr>
            <a:picLocks noChangeAspect="1"/>
          </p:cNvPicPr>
          <p:nvPr/>
        </p:nvPicPr>
        <p:blipFill>
          <a:blip r:embed="rId2" cstate="print"/>
          <a:stretch>
            <a:fillRect/>
          </a:stretch>
        </p:blipFill>
        <p:spPr>
          <a:xfrm flipH="1">
            <a:off x="-1" y="0"/>
            <a:ext cx="1678839" cy="1447800"/>
          </a:xfrm>
          <a:prstGeom prst="rect">
            <a:avLst/>
          </a:prstGeom>
          <a:ln>
            <a:noFill/>
          </a:ln>
          <a:effectLst>
            <a:outerShdw blurRad="292100" dist="139700" dir="2700000" algn="tl" rotWithShape="0">
              <a:srgbClr val="333333">
                <a:alpha val="65000"/>
              </a:srgbClr>
            </a:outerShdw>
          </a:effectLst>
        </p:spPr>
      </p:pic>
      <p:pic>
        <p:nvPicPr>
          <p:cNvPr id="5" name="Picture 4" descr="Golden Key.png"/>
          <p:cNvPicPr>
            <a:picLocks noChangeAspect="1"/>
          </p:cNvPicPr>
          <p:nvPr/>
        </p:nvPicPr>
        <p:blipFill>
          <a:blip r:embed="rId2" cstate="print"/>
          <a:stretch>
            <a:fillRect/>
          </a:stretch>
        </p:blipFill>
        <p:spPr>
          <a:xfrm>
            <a:off x="7429500" y="0"/>
            <a:ext cx="1714500" cy="1524000"/>
          </a:xfrm>
          <a:prstGeom prst="rect">
            <a:avLst/>
          </a:prstGeom>
          <a:ln>
            <a:noFill/>
          </a:ln>
          <a:effectLst>
            <a:outerShdw blurRad="292100" dist="139700" dir="2700000" algn="tl" rotWithShape="0">
              <a:srgbClr val="333333">
                <a:alpha val="65000"/>
              </a:srgbClr>
            </a:outerShdw>
          </a:effectLst>
        </p:spPr>
      </p:pic>
      <p:pic>
        <p:nvPicPr>
          <p:cNvPr id="6" name="Picture 5" descr="Truth Dynamics Logo.jpeg"/>
          <p:cNvPicPr>
            <a:picLocks noChangeAspect="1"/>
          </p:cNvPicPr>
          <p:nvPr/>
        </p:nvPicPr>
        <p:blipFill>
          <a:blip r:embed="rId3" cstate="print"/>
          <a:stretch>
            <a:fillRect/>
          </a:stretch>
        </p:blipFill>
        <p:spPr>
          <a:xfrm>
            <a:off x="8534400" y="6400800"/>
            <a:ext cx="457200" cy="304800"/>
          </a:xfrm>
          <a:prstGeom prst="rect">
            <a:avLst/>
          </a:prstGeom>
          <a:ln>
            <a:noFill/>
          </a:ln>
          <a:effectLst>
            <a:outerShdw blurRad="292100" dist="139700" dir="2700000" algn="tl" rotWithShape="0">
              <a:srgbClr val="333333">
                <a:alpha val="65000"/>
              </a:srgbClr>
            </a:outerShdw>
          </a:effectLst>
        </p:spPr>
      </p:pic>
      <p:pic>
        <p:nvPicPr>
          <p:cNvPr id="6147" name="Picture 3" descr="C:\Documents and Settings\Peter C. Rogers\Local Settings\Temporary Internet Files\Content.IE5\7JK5N9W3\MC910216361[1].png"/>
          <p:cNvPicPr>
            <a:picLocks noChangeAspect="1" noChangeArrowheads="1"/>
          </p:cNvPicPr>
          <p:nvPr/>
        </p:nvPicPr>
        <p:blipFill>
          <a:blip r:embed="rId4" cstate="print"/>
          <a:srcRect/>
          <a:stretch>
            <a:fillRect/>
          </a:stretch>
        </p:blipFill>
        <p:spPr bwMode="auto">
          <a:xfrm>
            <a:off x="7837452" y="1524000"/>
            <a:ext cx="1306548" cy="1138237"/>
          </a:xfrm>
          <a:prstGeom prst="rect">
            <a:avLst/>
          </a:prstGeom>
          <a:ln>
            <a:noFill/>
          </a:ln>
          <a:effectLst>
            <a:outerShdw blurRad="292100" dist="139700" dir="2700000" algn="tl" rotWithShape="0">
              <a:srgbClr val="333333">
                <a:alpha val="65000"/>
              </a:srgbClr>
            </a:outerShdw>
          </a:effectLst>
        </p:spPr>
      </p:pic>
      <p:pic>
        <p:nvPicPr>
          <p:cNvPr id="6150" name="Picture 6" descr="C:\Documents and Settings\Peter C. Rogers\Local Settings\Temporary Internet Files\Content.IE5\2Z89GH1Y\MM900234685[1].gif"/>
          <p:cNvPicPr>
            <a:picLocks noChangeAspect="1" noChangeArrowheads="1" noCrop="1"/>
          </p:cNvPicPr>
          <p:nvPr/>
        </p:nvPicPr>
        <p:blipFill>
          <a:blip r:embed="rId5" cstate="print"/>
          <a:srcRect/>
          <a:stretch>
            <a:fillRect/>
          </a:stretch>
        </p:blipFill>
        <p:spPr bwMode="auto">
          <a:xfrm flipH="1">
            <a:off x="152400" y="1524001"/>
            <a:ext cx="990600" cy="990600"/>
          </a:xfrm>
          <a:prstGeom prst="rect">
            <a:avLst/>
          </a:prstGeom>
          <a:ln>
            <a:noFill/>
          </a:ln>
          <a:effectLst>
            <a:outerShdw blurRad="292100" dist="139700" dir="2700000" algn="tl" rotWithShape="0">
              <a:srgbClr val="333333">
                <a:alpha val="65000"/>
              </a:srgbClr>
            </a:outerShdw>
          </a:effectLst>
        </p:spPr>
      </p:pic>
      <p:pic>
        <p:nvPicPr>
          <p:cNvPr id="6156" name="Picture 12" descr="C:\Documents and Settings\Peter C. Rogers\Local Settings\Temporary Internet Files\Content.IE5\YQFZ6C0Q\MC900441880[1].wmf"/>
          <p:cNvPicPr>
            <a:picLocks noChangeAspect="1" noChangeArrowheads="1"/>
          </p:cNvPicPr>
          <p:nvPr/>
        </p:nvPicPr>
        <p:blipFill>
          <a:blip r:embed="rId6" cstate="print"/>
          <a:srcRect/>
          <a:stretch>
            <a:fillRect/>
          </a:stretch>
        </p:blipFill>
        <p:spPr bwMode="auto">
          <a:xfrm>
            <a:off x="4267200" y="5715000"/>
            <a:ext cx="694404" cy="968375"/>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Master Key System</a:t>
            </a:r>
            <a:br>
              <a:rPr lang="en-US" dirty="0" smtClean="0"/>
            </a:br>
            <a:r>
              <a:rPr lang="en-US" dirty="0" smtClean="0"/>
              <a:t>Part Twenty Four</a:t>
            </a:r>
            <a:endParaRPr lang="en-US" dirty="0"/>
          </a:p>
        </p:txBody>
      </p:sp>
      <p:sp>
        <p:nvSpPr>
          <p:cNvPr id="3" name="Content Placeholder 2"/>
          <p:cNvSpPr>
            <a:spLocks noGrp="1"/>
          </p:cNvSpPr>
          <p:nvPr>
            <p:ph idx="1"/>
          </p:nvPr>
        </p:nvSpPr>
        <p:spPr/>
        <p:txBody>
          <a:bodyPr>
            <a:normAutofit/>
          </a:bodyPr>
          <a:lstStyle/>
          <a:p>
            <a:pPr algn="ctr">
              <a:buNone/>
            </a:pPr>
            <a:r>
              <a:rPr lang="en-US" sz="2800" b="1" dirty="0" smtClean="0"/>
              <a:t>Alchemy</a:t>
            </a:r>
          </a:p>
          <a:p>
            <a:pPr algn="ctr">
              <a:buNone/>
            </a:pPr>
            <a:endParaRPr lang="en-US" sz="1400" b="1" dirty="0" smtClean="0"/>
          </a:p>
          <a:p>
            <a:pPr algn="just">
              <a:buNone/>
            </a:pPr>
            <a:r>
              <a:rPr lang="en-US" sz="2400" b="1" dirty="0" smtClean="0"/>
              <a:t>God is the Universal creative principle.</a:t>
            </a:r>
          </a:p>
          <a:p>
            <a:pPr algn="just">
              <a:buNone/>
            </a:pPr>
            <a:endParaRPr lang="en-US" sz="2400" b="1" dirty="0" smtClean="0"/>
          </a:p>
          <a:p>
            <a:pPr algn="just">
              <a:buNone/>
            </a:pPr>
            <a:r>
              <a:rPr lang="en-US" sz="2400" b="1" dirty="0" smtClean="0"/>
              <a:t>God is not outside of you.  It is your very life.</a:t>
            </a:r>
          </a:p>
          <a:p>
            <a:pPr algn="just">
              <a:buNone/>
            </a:pPr>
            <a:endParaRPr lang="en-US" sz="2400" b="1" dirty="0" smtClean="0"/>
          </a:p>
          <a:p>
            <a:pPr algn="just">
              <a:buNone/>
            </a:pPr>
            <a:r>
              <a:rPr lang="en-US" sz="2400" b="1" dirty="0" smtClean="0"/>
              <a:t>The minute the Spirit leaves your body, you cease to exist.</a:t>
            </a:r>
          </a:p>
          <a:p>
            <a:pPr algn="just">
              <a:buNone/>
            </a:pPr>
            <a:endParaRPr lang="en-US" sz="2400" b="1" dirty="0" smtClean="0"/>
          </a:p>
          <a:p>
            <a:pPr algn="just">
              <a:buNone/>
            </a:pPr>
            <a:r>
              <a:rPr lang="en-US" sz="2400" b="1" dirty="0" smtClean="0"/>
              <a:t>Spirit is all there is!</a:t>
            </a:r>
            <a:endParaRPr lang="en-US" sz="2400" b="1" dirty="0"/>
          </a:p>
        </p:txBody>
      </p:sp>
      <p:pic>
        <p:nvPicPr>
          <p:cNvPr id="4" name="Picture 3" descr="Golden Key.png"/>
          <p:cNvPicPr>
            <a:picLocks noChangeAspect="1"/>
          </p:cNvPicPr>
          <p:nvPr/>
        </p:nvPicPr>
        <p:blipFill>
          <a:blip r:embed="rId2" cstate="print"/>
          <a:stretch>
            <a:fillRect/>
          </a:stretch>
        </p:blipFill>
        <p:spPr>
          <a:xfrm flipH="1">
            <a:off x="-1" y="0"/>
            <a:ext cx="1678839" cy="1447800"/>
          </a:xfrm>
          <a:prstGeom prst="rect">
            <a:avLst/>
          </a:prstGeom>
          <a:ln>
            <a:noFill/>
          </a:ln>
          <a:effectLst>
            <a:outerShdw blurRad="292100" dist="139700" dir="2700000" algn="tl" rotWithShape="0">
              <a:srgbClr val="333333">
                <a:alpha val="65000"/>
              </a:srgbClr>
            </a:outerShdw>
          </a:effectLst>
        </p:spPr>
      </p:pic>
      <p:pic>
        <p:nvPicPr>
          <p:cNvPr id="5" name="Picture 4" descr="Golden Key.png"/>
          <p:cNvPicPr>
            <a:picLocks noChangeAspect="1"/>
          </p:cNvPicPr>
          <p:nvPr/>
        </p:nvPicPr>
        <p:blipFill>
          <a:blip r:embed="rId2" cstate="print"/>
          <a:stretch>
            <a:fillRect/>
          </a:stretch>
        </p:blipFill>
        <p:spPr>
          <a:xfrm>
            <a:off x="7429500" y="0"/>
            <a:ext cx="1714500" cy="1524000"/>
          </a:xfrm>
          <a:prstGeom prst="rect">
            <a:avLst/>
          </a:prstGeom>
          <a:ln>
            <a:noFill/>
          </a:ln>
          <a:effectLst>
            <a:outerShdw blurRad="292100" dist="139700" dir="2700000" algn="tl" rotWithShape="0">
              <a:srgbClr val="333333">
                <a:alpha val="65000"/>
              </a:srgbClr>
            </a:outerShdw>
          </a:effectLst>
        </p:spPr>
      </p:pic>
      <p:pic>
        <p:nvPicPr>
          <p:cNvPr id="6" name="Picture 5" descr="Truth Dynamics Logo.jpeg"/>
          <p:cNvPicPr>
            <a:picLocks noChangeAspect="1"/>
          </p:cNvPicPr>
          <p:nvPr/>
        </p:nvPicPr>
        <p:blipFill>
          <a:blip r:embed="rId3" cstate="print"/>
          <a:stretch>
            <a:fillRect/>
          </a:stretch>
        </p:blipFill>
        <p:spPr>
          <a:xfrm>
            <a:off x="8534400" y="6400800"/>
            <a:ext cx="457200" cy="304800"/>
          </a:xfrm>
          <a:prstGeom prst="rect">
            <a:avLst/>
          </a:prstGeom>
          <a:ln>
            <a:noFill/>
          </a:ln>
          <a:effectLst>
            <a:outerShdw blurRad="292100" dist="139700" dir="2700000" algn="tl" rotWithShape="0">
              <a:srgbClr val="333333">
                <a:alpha val="65000"/>
              </a:srgbClr>
            </a:outerShdw>
          </a:effectLst>
        </p:spPr>
      </p:pic>
      <p:pic>
        <p:nvPicPr>
          <p:cNvPr id="7173" name="Picture 5" descr="C:\Documents and Settings\Peter C. Rogers\Local Settings\Temporary Internet Files\Content.IE5\7JK5N9W3\MC900437665[1].wmf"/>
          <p:cNvPicPr>
            <a:picLocks noChangeAspect="1" noChangeArrowheads="1"/>
          </p:cNvPicPr>
          <p:nvPr/>
        </p:nvPicPr>
        <p:blipFill>
          <a:blip r:embed="rId4" cstate="print"/>
          <a:srcRect/>
          <a:stretch>
            <a:fillRect/>
          </a:stretch>
        </p:blipFill>
        <p:spPr bwMode="auto">
          <a:xfrm>
            <a:off x="3733800" y="4495800"/>
            <a:ext cx="1755775" cy="1873250"/>
          </a:xfrm>
          <a:prstGeom prst="rect">
            <a:avLst/>
          </a:prstGeom>
          <a:ln>
            <a:noFill/>
          </a:ln>
          <a:effectLst>
            <a:outerShdw blurRad="292100" dist="139700" dir="2700000" algn="tl" rotWithShape="0">
              <a:srgbClr val="333333">
                <a:alpha val="65000"/>
              </a:srgbClr>
            </a:outerShdw>
          </a:effectLst>
        </p:spPr>
      </p:pic>
      <p:pic>
        <p:nvPicPr>
          <p:cNvPr id="7174" name="Picture 6" descr="C:\Documents and Settings\Peter C. Rogers\Local Settings\Temporary Internet Files\Content.IE5\7JK5N9W3\MC900413616[1].wmf"/>
          <p:cNvPicPr>
            <a:picLocks noChangeAspect="1" noChangeArrowheads="1"/>
          </p:cNvPicPr>
          <p:nvPr/>
        </p:nvPicPr>
        <p:blipFill>
          <a:blip r:embed="rId5" cstate="print"/>
          <a:srcRect/>
          <a:stretch>
            <a:fillRect/>
          </a:stretch>
        </p:blipFill>
        <p:spPr bwMode="auto">
          <a:xfrm>
            <a:off x="6400800" y="1524000"/>
            <a:ext cx="2397660" cy="2523736"/>
          </a:xfrm>
          <a:prstGeom prst="rect">
            <a:avLst/>
          </a:prstGeom>
          <a:ln>
            <a:noFill/>
          </a:ln>
          <a:effectLst>
            <a:outerShdw blurRad="292100" dist="139700" dir="2700000" algn="tl" rotWithShape="0">
              <a:srgbClr val="333333">
                <a:alpha val="65000"/>
              </a:srgbClr>
            </a:outerShdw>
          </a:effectLst>
        </p:spPr>
      </p:pic>
      <p:pic>
        <p:nvPicPr>
          <p:cNvPr id="7175" name="Picture 7" descr="C:\Documents and Settings\Peter C. Rogers\Local Settings\Temporary Internet Files\Content.IE5\2Z89GH1Y\MC900437207[1].jpg"/>
          <p:cNvPicPr>
            <a:picLocks noChangeAspect="1" noChangeArrowheads="1"/>
          </p:cNvPicPr>
          <p:nvPr/>
        </p:nvPicPr>
        <p:blipFill>
          <a:blip r:embed="rId6" cstate="print"/>
          <a:srcRect/>
          <a:stretch>
            <a:fillRect/>
          </a:stretch>
        </p:blipFill>
        <p:spPr bwMode="auto">
          <a:xfrm>
            <a:off x="152400" y="1524000"/>
            <a:ext cx="914400" cy="9144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Master Key System</a:t>
            </a:r>
            <a:br>
              <a:rPr lang="en-US" dirty="0" smtClean="0"/>
            </a:br>
            <a:r>
              <a:rPr lang="en-US" dirty="0" smtClean="0"/>
              <a:t>Part Twenty Four</a:t>
            </a:r>
            <a:endParaRPr lang="en-US" dirty="0"/>
          </a:p>
        </p:txBody>
      </p:sp>
      <p:sp>
        <p:nvSpPr>
          <p:cNvPr id="3" name="Content Placeholder 2"/>
          <p:cNvSpPr>
            <a:spLocks noGrp="1"/>
          </p:cNvSpPr>
          <p:nvPr>
            <p:ph idx="1"/>
          </p:nvPr>
        </p:nvSpPr>
        <p:spPr/>
        <p:txBody>
          <a:bodyPr>
            <a:normAutofit/>
          </a:bodyPr>
          <a:lstStyle/>
          <a:p>
            <a:pPr algn="ctr">
              <a:buNone/>
            </a:pPr>
            <a:r>
              <a:rPr lang="en-US" sz="2800" b="1" dirty="0" smtClean="0"/>
              <a:t>Alchemy</a:t>
            </a:r>
          </a:p>
          <a:p>
            <a:pPr algn="ctr">
              <a:buNone/>
            </a:pPr>
            <a:endParaRPr lang="en-US" sz="1400" b="1" dirty="0" smtClean="0"/>
          </a:p>
          <a:p>
            <a:pPr algn="ctr">
              <a:buNone/>
            </a:pPr>
            <a:r>
              <a:rPr lang="en-US" sz="2400" b="1" i="1" dirty="0" smtClean="0">
                <a:solidFill>
                  <a:srgbClr val="FFC000"/>
                </a:solidFill>
              </a:rPr>
              <a:t>“Knowledge pours into our lives from every corner…Fill you glass with it.”</a:t>
            </a:r>
          </a:p>
          <a:p>
            <a:pPr algn="ctr">
              <a:buNone/>
            </a:pPr>
            <a:endParaRPr lang="en-US" sz="2400" b="1" i="1" dirty="0" smtClean="0">
              <a:solidFill>
                <a:srgbClr val="FFC000"/>
              </a:solidFill>
            </a:endParaRPr>
          </a:p>
          <a:p>
            <a:pPr algn="ctr">
              <a:buNone/>
            </a:pPr>
            <a:r>
              <a:rPr lang="en-US" sz="2400" b="1" i="1" dirty="0" smtClean="0">
                <a:solidFill>
                  <a:srgbClr val="FFC000"/>
                </a:solidFill>
              </a:rPr>
              <a:t>“You now have within your possession The Master Key.  There are no longer any secrets or mysteries, there is merely the fact that you must realize your possession of the Key and take it.”</a:t>
            </a:r>
          </a:p>
          <a:p>
            <a:pPr algn="ctr">
              <a:buNone/>
            </a:pPr>
            <a:endParaRPr lang="en-US" sz="2400" b="1" i="1" dirty="0" smtClean="0">
              <a:solidFill>
                <a:srgbClr val="FFC000"/>
              </a:solidFill>
            </a:endParaRPr>
          </a:p>
          <a:p>
            <a:pPr algn="ctr">
              <a:buNone/>
            </a:pPr>
            <a:r>
              <a:rPr lang="en-US" sz="2400" b="1" i="1" dirty="0" smtClean="0">
                <a:solidFill>
                  <a:srgbClr val="FFC000"/>
                </a:solidFill>
              </a:rPr>
              <a:t>“Everything is possible.  With your mind and your thinking, you can dream any dream and have it become reality.”</a:t>
            </a:r>
            <a:endParaRPr lang="en-US" sz="2400" b="1" i="1" dirty="0">
              <a:solidFill>
                <a:srgbClr val="FFC000"/>
              </a:solidFill>
            </a:endParaRPr>
          </a:p>
        </p:txBody>
      </p:sp>
      <p:pic>
        <p:nvPicPr>
          <p:cNvPr id="4" name="Picture 3" descr="Golden Key.png"/>
          <p:cNvPicPr>
            <a:picLocks noChangeAspect="1"/>
          </p:cNvPicPr>
          <p:nvPr/>
        </p:nvPicPr>
        <p:blipFill>
          <a:blip r:embed="rId2" cstate="print"/>
          <a:stretch>
            <a:fillRect/>
          </a:stretch>
        </p:blipFill>
        <p:spPr>
          <a:xfrm flipH="1">
            <a:off x="-1" y="0"/>
            <a:ext cx="1678839" cy="1447800"/>
          </a:xfrm>
          <a:prstGeom prst="rect">
            <a:avLst/>
          </a:prstGeom>
          <a:ln>
            <a:noFill/>
          </a:ln>
          <a:effectLst>
            <a:outerShdw blurRad="292100" dist="139700" dir="2700000" algn="tl" rotWithShape="0">
              <a:srgbClr val="333333">
                <a:alpha val="65000"/>
              </a:srgbClr>
            </a:outerShdw>
          </a:effectLst>
        </p:spPr>
      </p:pic>
      <p:pic>
        <p:nvPicPr>
          <p:cNvPr id="5" name="Picture 4" descr="Golden Key.png"/>
          <p:cNvPicPr>
            <a:picLocks noChangeAspect="1"/>
          </p:cNvPicPr>
          <p:nvPr/>
        </p:nvPicPr>
        <p:blipFill>
          <a:blip r:embed="rId2" cstate="print"/>
          <a:stretch>
            <a:fillRect/>
          </a:stretch>
        </p:blipFill>
        <p:spPr>
          <a:xfrm>
            <a:off x="7429500" y="0"/>
            <a:ext cx="1714500" cy="1524000"/>
          </a:xfrm>
          <a:prstGeom prst="rect">
            <a:avLst/>
          </a:prstGeom>
          <a:ln>
            <a:noFill/>
          </a:ln>
          <a:effectLst>
            <a:outerShdw blurRad="292100" dist="139700" dir="2700000" algn="tl" rotWithShape="0">
              <a:srgbClr val="333333">
                <a:alpha val="65000"/>
              </a:srgbClr>
            </a:outerShdw>
          </a:effectLst>
        </p:spPr>
      </p:pic>
      <p:pic>
        <p:nvPicPr>
          <p:cNvPr id="6" name="Picture 5" descr="Truth Dynamics Logo.jpeg"/>
          <p:cNvPicPr>
            <a:picLocks noChangeAspect="1"/>
          </p:cNvPicPr>
          <p:nvPr/>
        </p:nvPicPr>
        <p:blipFill>
          <a:blip r:embed="rId3" cstate="print"/>
          <a:stretch>
            <a:fillRect/>
          </a:stretch>
        </p:blipFill>
        <p:spPr>
          <a:xfrm>
            <a:off x="8534400" y="6400800"/>
            <a:ext cx="457200" cy="30480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129</TotalTime>
  <Words>1216</Words>
  <Application>Microsoft Office PowerPoint</Application>
  <PresentationFormat>On-screen Show (4:3)</PresentationFormat>
  <Paragraphs>120</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Module</vt:lpstr>
      <vt:lpstr>Master Key System  Part Twenty Four      “Alchemy”</vt:lpstr>
      <vt:lpstr>Master Key System Part Twenty Four</vt:lpstr>
      <vt:lpstr>Master Key System Part Twenty Four</vt:lpstr>
      <vt:lpstr>Master Key System Part Twenty Four</vt:lpstr>
      <vt:lpstr>Master Key System Part Twenty Four</vt:lpstr>
      <vt:lpstr>Master Key System Part Twenty Four</vt:lpstr>
      <vt:lpstr>Master Key System Part Twenty Four</vt:lpstr>
      <vt:lpstr>Master Key System Part Twenty Four</vt:lpstr>
      <vt:lpstr>Master Key System Part Twenty Four</vt:lpstr>
      <vt:lpstr>Part Twenty Four Main Points</vt:lpstr>
      <vt:lpstr>Part Twenty Four Main Points</vt:lpstr>
      <vt:lpstr>Part Twenty Four Study Questions</vt:lpstr>
      <vt:lpstr>Part Twenty Four Study Questions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Master Key System  Part Twenty Four      “Alchemy”</dc:title>
  <dc:creator>Peter C. Rogers</dc:creator>
  <cp:lastModifiedBy>Peter C. Rogers</cp:lastModifiedBy>
  <cp:revision>34</cp:revision>
  <dcterms:created xsi:type="dcterms:W3CDTF">2010-03-05T02:37:19Z</dcterms:created>
  <dcterms:modified xsi:type="dcterms:W3CDTF">2012-12-21T04:47:53Z</dcterms:modified>
</cp:coreProperties>
</file>