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A427F0-DE7B-48D2-A297-733CF6DEFF2D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4962CBA-835E-493B-8785-17460625D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0.jpeg"/><Relationship Id="rId7" Type="http://schemas.openxmlformats.org/officeDocument/2006/relationships/image" Target="../media/image14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jpeg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2.gif"/><Relationship Id="rId4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30.wmf"/><Relationship Id="rId4" Type="http://schemas.openxmlformats.org/officeDocument/2006/relationships/image" Target="../media/image2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Twelve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“The </a:t>
            </a:r>
            <a:r>
              <a:rPr lang="en-US" dirty="0" smtClean="0"/>
              <a:t>Power </a:t>
            </a:r>
            <a:r>
              <a:rPr lang="en-US" smtClean="0"/>
              <a:t>of Concentration”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58384"/>
            <a:ext cx="8077200" cy="1499616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72200"/>
            <a:ext cx="1524000" cy="68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295400"/>
            <a:ext cx="3505200" cy="3219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Twelve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 fontScale="70000" lnSpcReduction="20000"/>
          </a:bodyPr>
          <a:lstStyle/>
          <a:p>
            <a:pPr marL="633222" indent="-514350" algn="just">
              <a:buAutoNum type="arabicPeriod" startAt="111"/>
            </a:pPr>
            <a:r>
              <a:rPr lang="en-US" b="1" dirty="0" smtClean="0"/>
              <a:t>How may any purpose in life be best accomplished?  </a:t>
            </a:r>
            <a:r>
              <a:rPr lang="en-US" b="1" i="1" dirty="0" smtClean="0">
                <a:solidFill>
                  <a:srgbClr val="FFC000"/>
                </a:solidFill>
              </a:rPr>
              <a:t>Through a scientific understanding of the spiritual nature of thought.</a:t>
            </a:r>
          </a:p>
          <a:p>
            <a:pPr marL="633222" indent="-514350" algn="just">
              <a:buAutoNum type="arabicPeriod" startAt="11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1"/>
            </a:pPr>
            <a:r>
              <a:rPr lang="en-US" b="1" dirty="0" smtClean="0"/>
              <a:t>What three steps are absolutely essential?  </a:t>
            </a:r>
            <a:r>
              <a:rPr lang="en-US" b="1" i="1" dirty="0" smtClean="0">
                <a:solidFill>
                  <a:srgbClr val="FFC000"/>
                </a:solidFill>
              </a:rPr>
              <a:t>The Knowledge of your power, the Courage to dare, the Faith to do.</a:t>
            </a:r>
          </a:p>
          <a:p>
            <a:pPr marL="633222" indent="-514350" algn="just">
              <a:buAutoNum type="arabicPeriod" startAt="11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1"/>
            </a:pPr>
            <a:r>
              <a:rPr lang="en-US" b="1" dirty="0" smtClean="0"/>
              <a:t>How is the practical working knowledge secured?  </a:t>
            </a:r>
            <a:r>
              <a:rPr lang="en-US" b="1" i="1" dirty="0" smtClean="0">
                <a:solidFill>
                  <a:srgbClr val="FFC000"/>
                </a:solidFill>
              </a:rPr>
              <a:t>By an understanding of Natural laws.</a:t>
            </a:r>
          </a:p>
          <a:p>
            <a:pPr marL="633222" indent="-514350" algn="just">
              <a:buAutoNum type="arabicPeriod" startAt="11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1"/>
            </a:pPr>
            <a:r>
              <a:rPr lang="en-US" b="1" dirty="0" smtClean="0"/>
              <a:t>What is the reward of an understanding of these laws?</a:t>
            </a:r>
            <a:r>
              <a:rPr lang="en-US" dirty="0" smtClean="0"/>
              <a:t>  </a:t>
            </a:r>
            <a:r>
              <a:rPr lang="en-US" b="1" i="1" dirty="0" smtClean="0">
                <a:solidFill>
                  <a:srgbClr val="FFC000"/>
                </a:solidFill>
              </a:rPr>
              <a:t>A conscious realization of our ability to adjust ourselves to Divine and unchanging principle.</a:t>
            </a:r>
          </a:p>
          <a:p>
            <a:pPr marL="633222" indent="-514350" algn="just">
              <a:buAutoNum type="arabicPeriod" startAt="11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1"/>
            </a:pPr>
            <a:r>
              <a:rPr lang="en-US" b="1" dirty="0" smtClean="0"/>
              <a:t>What will indicate the degree of success with which you meet?  </a:t>
            </a:r>
            <a:r>
              <a:rPr lang="en-US" b="1" i="1" dirty="0" smtClean="0">
                <a:solidFill>
                  <a:srgbClr val="FFC000"/>
                </a:solidFill>
              </a:rPr>
              <a:t>The degree in which you realize that you cannot change the Infinite but must cooperate with it.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18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Twelve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81600"/>
          </a:xfrm>
        </p:spPr>
        <p:txBody>
          <a:bodyPr>
            <a:normAutofit fontScale="62500" lnSpcReduction="20000"/>
          </a:bodyPr>
          <a:lstStyle/>
          <a:p>
            <a:pPr marL="633222" indent="-514350" algn="just">
              <a:buAutoNum type="arabicPeriod" startAt="116"/>
            </a:pPr>
            <a:r>
              <a:rPr lang="en-US" b="1" dirty="0" smtClean="0"/>
              <a:t>What is the principle which gives thought its dynamic power?  </a:t>
            </a:r>
            <a:r>
              <a:rPr lang="en-US" b="1" i="1" dirty="0" smtClean="0">
                <a:solidFill>
                  <a:srgbClr val="FFC000"/>
                </a:solidFill>
              </a:rPr>
              <a:t>The Law of Attraction which rests on vibration, which in turn rests upon the Law of Love.  Thought impregnated with Love becomes invincible.</a:t>
            </a:r>
          </a:p>
          <a:p>
            <a:pPr marL="633222" indent="-514350" algn="just">
              <a:buAutoNum type="arabicPeriod" startAt="11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6"/>
            </a:pPr>
            <a:r>
              <a:rPr lang="en-US" b="1" dirty="0" smtClean="0"/>
              <a:t>Why is this law irresistible?  </a:t>
            </a:r>
            <a:r>
              <a:rPr lang="en-US" b="1" i="1" dirty="0" smtClean="0">
                <a:solidFill>
                  <a:srgbClr val="FFC000"/>
                </a:solidFill>
              </a:rPr>
              <a:t>Because it is a Natural law.  All Natural laws are irresistible and unchangeable and act with mathematical exactitude.  There is no deviation or variation.</a:t>
            </a:r>
          </a:p>
          <a:p>
            <a:pPr marL="633222" indent="-514350" algn="just">
              <a:buAutoNum type="arabicPeriod" startAt="11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6"/>
            </a:pPr>
            <a:r>
              <a:rPr lang="en-US" b="1" dirty="0" smtClean="0"/>
              <a:t>Why then does it sometimes seem to be difficult to find the solution to your problems in life? </a:t>
            </a:r>
            <a:r>
              <a:rPr lang="en-US" i="1" dirty="0" smtClean="0">
                <a:solidFill>
                  <a:srgbClr val="FFC000"/>
                </a:solidFill>
              </a:rPr>
              <a:t> </a:t>
            </a:r>
            <a:r>
              <a:rPr lang="en-US" b="1" i="1" dirty="0" smtClean="0">
                <a:solidFill>
                  <a:srgbClr val="FFC000"/>
                </a:solidFill>
              </a:rPr>
              <a:t>For the same reason that it is sometimes difficult to find the correct solution to a difficult mathematical problem.  </a:t>
            </a:r>
            <a:r>
              <a:rPr lang="en-US" b="1" i="1" smtClean="0">
                <a:solidFill>
                  <a:srgbClr val="FFC000"/>
                </a:solidFill>
              </a:rPr>
              <a:t>You are uninformed </a:t>
            </a:r>
            <a:r>
              <a:rPr lang="en-US" b="1" i="1" dirty="0" smtClean="0">
                <a:solidFill>
                  <a:srgbClr val="FFC000"/>
                </a:solidFill>
              </a:rPr>
              <a:t>or inexperienced.</a:t>
            </a:r>
          </a:p>
          <a:p>
            <a:pPr marL="633222" indent="-514350" algn="just">
              <a:buAutoNum type="arabicPeriod" startAt="116"/>
            </a:pPr>
            <a:endParaRPr lang="en-US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6"/>
            </a:pPr>
            <a:r>
              <a:rPr lang="en-US" b="1" dirty="0" smtClean="0"/>
              <a:t>Why is it impossible for the mind to grasp an entirely new idea?  </a:t>
            </a:r>
            <a:r>
              <a:rPr lang="en-US" b="1" i="1" dirty="0" smtClean="0">
                <a:solidFill>
                  <a:srgbClr val="FFC000"/>
                </a:solidFill>
              </a:rPr>
              <a:t>You have no corresponding vibratory brain cell capable of receiving the idea.</a:t>
            </a:r>
          </a:p>
          <a:p>
            <a:pPr marL="633222" indent="-514350" algn="just">
              <a:buAutoNum type="arabicPeriod" startAt="11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6"/>
            </a:pPr>
            <a:r>
              <a:rPr lang="en-US" b="1" dirty="0" smtClean="0"/>
              <a:t>How is wisdom secured?  </a:t>
            </a:r>
            <a:r>
              <a:rPr lang="en-US" b="1" i="1" dirty="0" smtClean="0">
                <a:solidFill>
                  <a:srgbClr val="FFC000"/>
                </a:solidFill>
              </a:rPr>
              <a:t>By concentration; it is an unfoldment; it comes from within.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400800"/>
            <a:ext cx="533400" cy="320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2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5181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000" b="1" dirty="0" smtClean="0"/>
              <a:t>The Power of Concentration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/>
              <a:t>Knowledge does not apply itself; you must make the application which consists in fertilizing the thought with a living purpose.</a:t>
            </a:r>
          </a:p>
          <a:p>
            <a:pPr algn="ctr">
              <a:buNone/>
            </a:pPr>
            <a:endParaRPr lang="en-US" sz="36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3600" b="1" i="1" dirty="0" smtClean="0">
              <a:latin typeface="Baskerville Old Face" pitchFamily="18" charset="0"/>
            </a:endParaRPr>
          </a:p>
          <a:p>
            <a:pPr algn="ctr">
              <a:buNone/>
            </a:pPr>
            <a:endParaRPr lang="en-US" sz="3600" b="1" i="1" dirty="0" smtClean="0">
              <a:latin typeface="Baskerville Old Face" pitchFamily="18" charset="0"/>
            </a:endParaRPr>
          </a:p>
          <a:p>
            <a:pPr algn="ctr">
              <a:buNone/>
            </a:pPr>
            <a:endParaRPr lang="en-US" sz="3600" b="1" i="1" dirty="0" smtClean="0">
              <a:latin typeface="Baskerville Old Face" pitchFamily="18" charset="0"/>
            </a:endParaRPr>
          </a:p>
          <a:p>
            <a:pPr algn="ctr">
              <a:buNone/>
            </a:pPr>
            <a:r>
              <a:rPr lang="en-US" sz="3600" b="1" i="1" dirty="0" smtClean="0">
                <a:latin typeface="Baskerville Old Face" pitchFamily="18" charset="0"/>
              </a:rPr>
              <a:t>It is only through understanding and application that it works…</a:t>
            </a:r>
            <a:endParaRPr lang="en-US" sz="3600" b="1" i="1" dirty="0">
              <a:latin typeface="Baskerville Old Face" pitchFamily="18" charset="0"/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4400" y="6324600"/>
            <a:ext cx="4064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Documents and Settings\Peter C. Rogers\Local Settings\Temporary Internet Files\Content.IE5\ME2O0LVN\MPj038777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1143000" cy="1602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C:\Documents and Settings\Peter C. Rogers\Local Settings\Temporary Internet Files\Content.IE5\HV31Q9W5\MCj0387133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34840" y="1524000"/>
            <a:ext cx="1709159" cy="1219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2" name="Picture 8" descr="C:\Documents and Settings\Peter C. Rogers\Local Settings\Temporary Internet Files\Content.IE5\HV31Q9W5\MCj0437815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3810000"/>
            <a:ext cx="35814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C:\Documents and Settings\Peter C. Rogers\Local Settings\Temporary Internet Files\Content.IE5\HV31Q9W5\MPj04447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5410200"/>
            <a:ext cx="1371600" cy="91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7" name="Picture 9" descr="C:\Documents and Settings\Peter C. Rogers\Local Settings\Temporary Internet Files\Content.IE5\HV31Q9W5\MPj043884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4267200"/>
            <a:ext cx="1371600" cy="9157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6" name="Picture 8" descr="C:\Documents and Settings\Peter C. Rogers\Local Settings\Temporary Internet Files\Content.IE5\HDI0Q5IX\MCED00015_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2895600"/>
            <a:ext cx="1093396" cy="10486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0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Power of Concentration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The three essential steps are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3600" b="1" dirty="0" smtClean="0"/>
              <a:t>Knowledge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3600" b="1" dirty="0" smtClean="0"/>
              <a:t>Courage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2400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58200" y="6400800"/>
            <a:ext cx="5334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3" name="Picture 5" descr="C:\Documents and Settings\Peter C. Rogers\Local Settings\Temporary Internet Files\Content.IE5\HV31Q9W5\MCSY01204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1524000"/>
            <a:ext cx="1371600" cy="16925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Documents and Settings\Peter C. Rogers\Local Settings\Temporary Internet Files\Content.IE5\HV31Q9W5\MCSY01205_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524000"/>
            <a:ext cx="1371600" cy="16925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 descr="Golden Key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Peter C. Rogers\Local Settings\Temporary Internet Files\Content.IE5\HDI0Q5IX\MPj0444934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86000"/>
            <a:ext cx="6477000" cy="404572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The Power of Concentration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Love is the eternal and fundamental 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principle inherent in all things.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Thought impregnated with Love 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becomes invincible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324600"/>
            <a:ext cx="5080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8" name="Picture 6" descr="C:\Documents and Settings\Peter C. Rogers\Local Settings\Temporary Internet Files\Content.IE5\HV31Q9W5\MPj0444692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1600200"/>
            <a:ext cx="882650" cy="1143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80" name="Picture 8" descr="C:\Documents and Settings\Peter C. Rogers\Local Settings\Temporary Internet Files\Content.IE5\M0VPXDY8\MPj0444797000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1600200"/>
            <a:ext cx="838200" cy="108543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7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Power of Concentration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b="1" dirty="0" smtClean="0"/>
              <a:t>The Universal Mind is an attractive substance that brings particles together by way of the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“Law of Attraction”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6324600"/>
            <a:ext cx="653143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2" name="Picture 6" descr="C:\Documents and Settings\Peter C. Rogers\Local Settings\Temporary Internet Files\Content.IE5\HDI0Q5IX\MCj0241091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9663" y="-1568450"/>
            <a:ext cx="534653" cy="532510"/>
          </a:xfrm>
          <a:prstGeom prst="rect">
            <a:avLst/>
          </a:prstGeom>
          <a:noFill/>
        </p:spPr>
      </p:pic>
      <p:pic>
        <p:nvPicPr>
          <p:cNvPr id="4103" name="Picture 7" descr="C:\Documents and Settings\Peter C. Rogers\Local Settings\Temporary Internet Files\Content.IE5\HDI0Q5IX\MCj0383898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600200"/>
            <a:ext cx="1069598" cy="1066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04" name="Picture 8" descr="C:\Documents and Settings\Peter C. Rogers\Local Settings\Temporary Internet Files\Content.IE5\HDI0Q5IX\MCj0241091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1600199"/>
            <a:ext cx="1064971" cy="10607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05" name="Picture 9" descr="C:\Documents and Settings\Peter C. Rogers\Local Settings\Temporary Internet Files\Content.IE5\HDI0Q5IX\MMj03369790000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4191000"/>
            <a:ext cx="2389632" cy="2438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098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Documents and Settings\Peter C. Rogers\Local Settings\Temporary Internet Files\Content.IE5\ME2O0LVN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590914"/>
            <a:ext cx="4267086" cy="426708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81600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The Power of Concentration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3600" b="1" dirty="0" smtClean="0">
                <a:solidFill>
                  <a:srgbClr val="0000CC"/>
                </a:solidFill>
                <a:latin typeface="Belshaw" pitchFamily="2" charset="0"/>
              </a:rPr>
              <a:t>Every creation happens twice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3600" b="1" dirty="0" smtClean="0"/>
              <a:t>Things are created in the mental or spiritual world before they appear in the outward world.</a:t>
            </a:r>
          </a:p>
          <a:p>
            <a:pPr algn="just"/>
            <a:endParaRPr lang="en-US" sz="2400" b="1" dirty="0" smtClean="0"/>
          </a:p>
          <a:p>
            <a:pPr algn="ctr">
              <a:buNone/>
            </a:pPr>
            <a:r>
              <a:rPr lang="en-US" sz="3600" b="1" dirty="0" smtClean="0"/>
              <a:t>The best way to predict the future is to create it.</a:t>
            </a:r>
          </a:p>
          <a:p>
            <a:pPr algn="just"/>
            <a:endParaRPr lang="en-US" sz="2400" b="1" dirty="0" smtClean="0"/>
          </a:p>
          <a:p>
            <a:pPr algn="just"/>
            <a:endParaRPr lang="en-US" sz="2400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0" y="6400800"/>
            <a:ext cx="6096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6" name="Picture 6" descr="C:\Documents and Settings\Peter C. Rogers\Local Settings\Temporary Internet Files\Content.IE5\HDI0Q5IX\MCj0366918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4173" y="1524000"/>
            <a:ext cx="1369827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7" name="Picture 7" descr="C:\Documents and Settings\Peter C. Rogers\Local Settings\Temporary Internet Files\Content.IE5\ME2O0LVN\MCj0324362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524000"/>
            <a:ext cx="1295400" cy="1450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2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5333999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1200" b="1" dirty="0" smtClean="0"/>
              <a:t>The Power of Concentration</a:t>
            </a:r>
          </a:p>
          <a:p>
            <a:pPr algn="ctr">
              <a:buNone/>
            </a:pPr>
            <a:endParaRPr lang="en-US" sz="5100" b="1" dirty="0" smtClean="0"/>
          </a:p>
          <a:p>
            <a:pPr algn="ctr">
              <a:buNone/>
            </a:pPr>
            <a:endParaRPr lang="en-US" sz="5100" b="1" dirty="0" smtClean="0"/>
          </a:p>
          <a:p>
            <a:pPr algn="ctr">
              <a:buNone/>
            </a:pPr>
            <a:endParaRPr lang="en-US" sz="5100" b="1" dirty="0" smtClean="0"/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8000" b="1" dirty="0" smtClean="0">
                <a:solidFill>
                  <a:srgbClr val="0070C0"/>
                </a:solidFill>
              </a:rPr>
              <a:t>The mind cannot comprehend an entirely new idea until a corresponding vibratory brain cell has been prepared to receive it. (Spanish Conquerors)</a:t>
            </a: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45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7200" b="1" dirty="0" smtClean="0"/>
          </a:p>
          <a:p>
            <a:pPr algn="ctr">
              <a:buNone/>
            </a:pPr>
            <a:r>
              <a:rPr lang="en-US" sz="8000" b="1" dirty="0" smtClean="0">
                <a:solidFill>
                  <a:srgbClr val="0070C0"/>
                </a:solidFill>
              </a:rPr>
              <a:t>This explains why it is so difficult for you to receive an entirely new idea; you have no brain cell capable of receiving it. (Doubt)</a:t>
            </a:r>
          </a:p>
          <a:p>
            <a:pPr algn="ctr">
              <a:buNone/>
            </a:pPr>
            <a:endParaRPr lang="en-US" sz="3400" b="1" dirty="0" smtClean="0"/>
          </a:p>
          <a:p>
            <a:pPr algn="ctr">
              <a:buNone/>
            </a:pPr>
            <a:endParaRPr lang="en-US" sz="3800" b="1" dirty="0" smtClean="0"/>
          </a:p>
          <a:p>
            <a:pPr algn="ctr">
              <a:buNone/>
            </a:pPr>
            <a:endParaRPr lang="en-US" sz="7200" b="1" i="1" dirty="0" smtClean="0"/>
          </a:p>
          <a:p>
            <a:pPr algn="ctr">
              <a:buNone/>
            </a:pPr>
            <a:r>
              <a:rPr lang="en-US" sz="7200" b="1" i="1" dirty="0" smtClean="0">
                <a:solidFill>
                  <a:srgbClr val="FF0000"/>
                </a:solidFill>
              </a:rPr>
              <a:t>“When the student is ready…the teacher will appear”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6324600"/>
            <a:ext cx="6350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 descr="C:\Documents and Settings\Peter C. Rogers\Local Settings\Temporary Internet Files\Content.IE5\ME2O0LVN\MPj043872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3200" y="1600200"/>
            <a:ext cx="1117600" cy="838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148" name="Picture 4" descr="C:\Documents and Settings\Peter C. Rogers\Local Settings\Temporary Internet Files\Content.IE5\HV31Q9W5\MPj0438747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600200"/>
            <a:ext cx="1117600" cy="838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151" name="Picture 7" descr="C:\Documents and Settings\Peter C. Rogers\Local Settings\Temporary Internet Files\Content.IE5\HV31Q9W5\MCj0280748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3276600"/>
            <a:ext cx="4114800" cy="200576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14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Twelve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410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Any purpose in life may be accomplished through a scientific understanding of the spiritual nature of thought.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three steps that are essential are: </a:t>
            </a:r>
            <a:r>
              <a:rPr lang="en-US" sz="2400" b="1" i="1" dirty="0" smtClean="0">
                <a:solidFill>
                  <a:srgbClr val="FFC000"/>
                </a:solidFill>
              </a:rPr>
              <a:t>Knowledge, Courage</a:t>
            </a:r>
            <a:r>
              <a:rPr lang="en-US" sz="2400" b="1" dirty="0" smtClean="0"/>
              <a:t> and </a:t>
            </a:r>
            <a:r>
              <a:rPr lang="en-US" sz="2400" b="1" i="1" dirty="0" smtClean="0">
                <a:solidFill>
                  <a:srgbClr val="FFC000"/>
                </a:solidFill>
              </a:rPr>
              <a:t>Faith.</a:t>
            </a:r>
          </a:p>
          <a:p>
            <a:pPr algn="just"/>
            <a:endParaRPr lang="en-US" sz="2400" b="1" i="1" dirty="0" smtClean="0">
              <a:solidFill>
                <a:srgbClr val="FFC000"/>
              </a:solidFill>
            </a:endParaRPr>
          </a:p>
          <a:p>
            <a:pPr algn="just"/>
            <a:r>
              <a:rPr lang="en-US" sz="2400" b="1" dirty="0" smtClean="0"/>
              <a:t>This Knowledge is secured by an understanding of Natural laws.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principle which gives thought its dynamic power is the</a:t>
            </a:r>
            <a:r>
              <a:rPr lang="en-US" sz="2400" b="1" dirty="0" smtClean="0">
                <a:solidFill>
                  <a:srgbClr val="FFC000"/>
                </a:solidFill>
              </a:rPr>
              <a:t> “</a:t>
            </a:r>
            <a:r>
              <a:rPr lang="en-US" sz="2400" b="1" i="1" dirty="0" smtClean="0">
                <a:solidFill>
                  <a:srgbClr val="FFC000"/>
                </a:solidFill>
              </a:rPr>
              <a:t>Law of Attraction”</a:t>
            </a:r>
            <a:r>
              <a:rPr lang="en-US" sz="2400" b="1" dirty="0" smtClean="0"/>
              <a:t> by way of the </a:t>
            </a:r>
            <a:r>
              <a:rPr lang="en-US" sz="2400" b="1" dirty="0" smtClean="0">
                <a:solidFill>
                  <a:srgbClr val="FFC000"/>
                </a:solidFill>
              </a:rPr>
              <a:t>“</a:t>
            </a:r>
            <a:r>
              <a:rPr lang="en-US" sz="2400" b="1" i="1" dirty="0" smtClean="0">
                <a:solidFill>
                  <a:srgbClr val="FFC000"/>
                </a:solidFill>
              </a:rPr>
              <a:t>Law of Love.”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6400800"/>
            <a:ext cx="6096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0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Twelve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39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000" b="1" dirty="0" smtClean="0"/>
              <a:t>This law is irresistible because it is a Natural law.</a:t>
            </a:r>
          </a:p>
          <a:p>
            <a:pPr algn="just"/>
            <a:endParaRPr lang="en-US" sz="3000" b="1" dirty="0" smtClean="0"/>
          </a:p>
          <a:p>
            <a:pPr algn="just"/>
            <a:r>
              <a:rPr lang="en-US" sz="3000" b="1" dirty="0" smtClean="0"/>
              <a:t>The difficulty in understanding this is because you are uninformed or inexperienced.</a:t>
            </a:r>
          </a:p>
          <a:p>
            <a:pPr algn="just"/>
            <a:endParaRPr lang="en-US" sz="3000" b="1" dirty="0" smtClean="0"/>
          </a:p>
          <a:p>
            <a:pPr algn="just"/>
            <a:r>
              <a:rPr lang="en-US" sz="3000" b="1" dirty="0" smtClean="0"/>
              <a:t>It is impossible for your mind to grasp an entirely new idea because you have not formed the corresponding vibratory brain cell.</a:t>
            </a:r>
          </a:p>
          <a:p>
            <a:pPr algn="just"/>
            <a:endParaRPr lang="en-US" sz="3000" b="1" dirty="0" smtClean="0"/>
          </a:p>
          <a:p>
            <a:pPr algn="just"/>
            <a:r>
              <a:rPr lang="en-US" sz="3000" b="1" dirty="0" smtClean="0"/>
              <a:t>Wisdom is secured by concentration. It is an unfoldment.  It comes from within.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324600"/>
            <a:ext cx="533400" cy="35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155</TotalTime>
  <Words>646</Words>
  <Application>Microsoft Office PowerPoint</Application>
  <PresentationFormat>On-screen Show (4:3)</PresentationFormat>
  <Paragraphs>130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Master Key System Part Twelve      “The Power of Concentration”</vt:lpstr>
      <vt:lpstr>Master Key System Part Twelve</vt:lpstr>
      <vt:lpstr>Master Key System Part Twelve</vt:lpstr>
      <vt:lpstr>Master Key System Part Twelve</vt:lpstr>
      <vt:lpstr>Master Key System Part Twelve</vt:lpstr>
      <vt:lpstr>Master Key System Part Twelve</vt:lpstr>
      <vt:lpstr>Master Key System Part Twelve</vt:lpstr>
      <vt:lpstr>Part Twelve Main Points</vt:lpstr>
      <vt:lpstr>Part Twelve Main Points</vt:lpstr>
      <vt:lpstr>Part Twelve Study Questions</vt:lpstr>
      <vt:lpstr>Part Twelve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Eleven</dc:title>
  <dc:creator>Peter C. Rogers</dc:creator>
  <cp:lastModifiedBy>Peter C. Rogers</cp:lastModifiedBy>
  <cp:revision>47</cp:revision>
  <dcterms:created xsi:type="dcterms:W3CDTF">2010-02-10T15:09:15Z</dcterms:created>
  <dcterms:modified xsi:type="dcterms:W3CDTF">2012-12-21T04:47:41Z</dcterms:modified>
</cp:coreProperties>
</file>