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BB53A-6F26-4641-84DD-05CF7E42CED4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BBD20-D56B-44FD-AB8E-73D0760DB8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BB53A-6F26-4641-84DD-05CF7E42CED4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BBD20-D56B-44FD-AB8E-73D0760DB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BB53A-6F26-4641-84DD-05CF7E42CED4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BBD20-D56B-44FD-AB8E-73D0760DB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BB53A-6F26-4641-84DD-05CF7E42CED4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BBD20-D56B-44FD-AB8E-73D0760DB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BB53A-6F26-4641-84DD-05CF7E42CED4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BBD20-D56B-44FD-AB8E-73D0760DB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BB53A-6F26-4641-84DD-05CF7E42CED4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BBD20-D56B-44FD-AB8E-73D0760DB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BB53A-6F26-4641-84DD-05CF7E42CED4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BBD20-D56B-44FD-AB8E-73D0760DB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BB53A-6F26-4641-84DD-05CF7E42CED4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BBD20-D56B-44FD-AB8E-73D0760DB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BB53A-6F26-4641-84DD-05CF7E42CED4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BBD20-D56B-44FD-AB8E-73D0760DB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BB53A-6F26-4641-84DD-05CF7E42CED4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BBD20-D56B-44FD-AB8E-73D0760DB8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B6BB53A-6F26-4641-84DD-05CF7E42CED4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1FBBD20-D56B-44FD-AB8E-73D0760DB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B6BB53A-6F26-4641-84DD-05CF7E42CED4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1FBBD20-D56B-44FD-AB8E-73D0760DB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4.gif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0"/>
            <a:ext cx="8077200" cy="167335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Three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“Realizing Your Mental Resources”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5358384"/>
            <a:ext cx="8077200" cy="1499616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Presented </a:t>
            </a:r>
          </a:p>
          <a:p>
            <a:pPr algn="ctr"/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by</a:t>
            </a:r>
          </a:p>
          <a:p>
            <a:pPr algn="ctr"/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Dr. Peter C. Rogers, D.D</a:t>
            </a: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., </a:t>
            </a: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PhD.</a:t>
            </a:r>
            <a:endParaRPr lang="en-US" sz="28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019800"/>
            <a:ext cx="1828800" cy="838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295400"/>
            <a:ext cx="3581400" cy="3143250"/>
          </a:xfrm>
          <a:prstGeom prst="rect">
            <a:avLst/>
          </a:prstGeom>
          <a:noFill/>
        </p:spPr>
      </p:pic>
      <p:pic>
        <p:nvPicPr>
          <p:cNvPr id="7" name="Picture 6" descr="C:\Documents and Settings\Peter C. Rogers\My Documents\My Pictures\Head Shots\Head Shots 0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64118" y="5181600"/>
            <a:ext cx="1279882" cy="1676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Three</a:t>
            </a:r>
            <a:br>
              <a:rPr lang="en-US" dirty="0" smtClean="0"/>
            </a:br>
            <a:r>
              <a:rPr lang="en-US" dirty="0" smtClean="0"/>
              <a:t>Study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400"/>
          </a:xfrm>
        </p:spPr>
        <p:txBody>
          <a:bodyPr>
            <a:normAutofit fontScale="77500" lnSpcReduction="20000"/>
          </a:bodyPr>
          <a:lstStyle/>
          <a:p>
            <a:pPr marL="633222" indent="-514350" algn="just">
              <a:buAutoNum type="arabicPeriod" startAt="21"/>
            </a:pPr>
            <a:r>
              <a:rPr lang="en-US" b="1" dirty="0" smtClean="0"/>
              <a:t>What system of nerves is the organ of the Conscious Mind?  </a:t>
            </a:r>
            <a:r>
              <a:rPr lang="en-US" b="1" i="1" dirty="0" smtClean="0">
                <a:solidFill>
                  <a:srgbClr val="FFC000"/>
                </a:solidFill>
              </a:rPr>
              <a:t>The Cerebro-spinal.</a:t>
            </a:r>
          </a:p>
          <a:p>
            <a:pPr marL="633222" indent="-514350" algn="just">
              <a:buAutoNum type="arabicPeriod" startAt="21"/>
            </a:pPr>
            <a:endParaRPr lang="en-US" b="1" i="1" dirty="0" smtClean="0">
              <a:solidFill>
                <a:srgbClr val="FFC000"/>
              </a:solidFill>
            </a:endParaRPr>
          </a:p>
          <a:p>
            <a:pPr marL="633222" indent="-514350" algn="just">
              <a:buAutoNum type="arabicPeriod" startAt="21"/>
            </a:pPr>
            <a:r>
              <a:rPr lang="en-US" b="1" dirty="0" smtClean="0"/>
              <a:t>What system of nerves is the organ of the Subconscious Mind?  </a:t>
            </a:r>
            <a:r>
              <a:rPr lang="en-US" b="1" i="1" dirty="0" smtClean="0">
                <a:solidFill>
                  <a:srgbClr val="FFC000"/>
                </a:solidFill>
              </a:rPr>
              <a:t>The Sympathetic.</a:t>
            </a:r>
          </a:p>
          <a:p>
            <a:pPr marL="633222" indent="-514350" algn="just">
              <a:buAutoNum type="arabicPeriod" startAt="21"/>
            </a:pPr>
            <a:endParaRPr lang="en-US" i="1" dirty="0" smtClean="0">
              <a:solidFill>
                <a:srgbClr val="FFC000"/>
              </a:solidFill>
            </a:endParaRPr>
          </a:p>
          <a:p>
            <a:pPr marL="633222" indent="-514350" algn="just">
              <a:buAutoNum type="arabicPeriod" startAt="21"/>
            </a:pPr>
            <a:r>
              <a:rPr lang="en-US" b="1" dirty="0" smtClean="0"/>
              <a:t>What is the central point of distribution for energy which the body is constantly generating?  </a:t>
            </a:r>
            <a:r>
              <a:rPr lang="en-US" b="1" i="1" dirty="0" smtClean="0">
                <a:solidFill>
                  <a:srgbClr val="FFC000"/>
                </a:solidFill>
              </a:rPr>
              <a:t>The Solar Plexus.</a:t>
            </a:r>
          </a:p>
          <a:p>
            <a:pPr marL="633222" indent="-514350" algn="just">
              <a:buAutoNum type="arabicPeriod" startAt="21"/>
            </a:pPr>
            <a:endParaRPr lang="en-US" b="1" i="1" dirty="0" smtClean="0">
              <a:solidFill>
                <a:srgbClr val="FFC000"/>
              </a:solidFill>
            </a:endParaRPr>
          </a:p>
          <a:p>
            <a:pPr marL="633222" indent="-514350" algn="just">
              <a:buAutoNum type="arabicPeriod" startAt="21"/>
            </a:pPr>
            <a:r>
              <a:rPr lang="en-US" b="1" dirty="0" smtClean="0"/>
              <a:t>How may this distribution be interrupted?  </a:t>
            </a:r>
            <a:r>
              <a:rPr lang="en-US" b="1" i="1" dirty="0" smtClean="0">
                <a:solidFill>
                  <a:srgbClr val="FFC000"/>
                </a:solidFill>
              </a:rPr>
              <a:t>By resistant, critical, discordant thoughts, but especially fear.</a:t>
            </a:r>
          </a:p>
          <a:p>
            <a:pPr marL="633222" indent="-514350" algn="just">
              <a:buAutoNum type="arabicPeriod" startAt="21"/>
            </a:pPr>
            <a:endParaRPr lang="en-US" b="1" i="1" dirty="0" smtClean="0">
              <a:solidFill>
                <a:srgbClr val="FFC000"/>
              </a:solidFill>
            </a:endParaRPr>
          </a:p>
          <a:p>
            <a:pPr marL="633222" indent="-514350" algn="just">
              <a:buAutoNum type="arabicPeriod" startAt="21"/>
            </a:pPr>
            <a:r>
              <a:rPr lang="en-US" b="1" dirty="0" smtClean="0"/>
              <a:t>What is the result of such interruption? </a:t>
            </a:r>
            <a:r>
              <a:rPr lang="en-US" i="1" dirty="0" smtClean="0">
                <a:solidFill>
                  <a:srgbClr val="FFC000"/>
                </a:solidFill>
              </a:rPr>
              <a:t> </a:t>
            </a:r>
            <a:r>
              <a:rPr lang="en-US" b="1" i="1" dirty="0" smtClean="0">
                <a:solidFill>
                  <a:srgbClr val="FFC000"/>
                </a:solidFill>
              </a:rPr>
              <a:t>Every ill with which the human race is afflicted.</a:t>
            </a:r>
          </a:p>
          <a:p>
            <a:pPr marL="633222" indent="-514350">
              <a:buNone/>
            </a:pPr>
            <a:endParaRPr lang="en-US" dirty="0"/>
          </a:p>
        </p:txBody>
      </p:sp>
      <p:pic>
        <p:nvPicPr>
          <p:cNvPr id="7" name="Picture 6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29600" y="6248400"/>
            <a:ext cx="718457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218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Golden 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Three</a:t>
            </a:r>
            <a:br>
              <a:rPr lang="en-US" dirty="0" smtClean="0"/>
            </a:br>
            <a:r>
              <a:rPr lang="en-US" dirty="0" smtClean="0"/>
              <a:t>Study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599"/>
          </a:xfrm>
        </p:spPr>
        <p:txBody>
          <a:bodyPr>
            <a:normAutofit fontScale="77500" lnSpcReduction="20000"/>
          </a:bodyPr>
          <a:lstStyle/>
          <a:p>
            <a:pPr marL="633222" indent="-514350" algn="just">
              <a:buAutoNum type="arabicPeriod" startAt="26"/>
            </a:pPr>
            <a:r>
              <a:rPr lang="en-US" b="1" dirty="0" smtClean="0"/>
              <a:t>How may this energy be controlled and directed?  </a:t>
            </a:r>
            <a:r>
              <a:rPr lang="en-US" b="1" i="1" dirty="0" smtClean="0">
                <a:solidFill>
                  <a:srgbClr val="FFC000"/>
                </a:solidFill>
              </a:rPr>
              <a:t>By conscious thought.</a:t>
            </a:r>
          </a:p>
          <a:p>
            <a:pPr marL="633222" indent="-514350" algn="just">
              <a:buAutoNum type="arabicPeriod" startAt="26"/>
            </a:pPr>
            <a:endParaRPr lang="en-US" dirty="0" smtClean="0"/>
          </a:p>
          <a:p>
            <a:pPr marL="633222" indent="-514350" algn="just">
              <a:buAutoNum type="arabicPeriod" startAt="26"/>
            </a:pPr>
            <a:r>
              <a:rPr lang="en-US" b="1" dirty="0" smtClean="0"/>
              <a:t>How may fear be completely eliminated?  </a:t>
            </a:r>
            <a:r>
              <a:rPr lang="en-US" b="1" i="1" dirty="0" smtClean="0">
                <a:solidFill>
                  <a:srgbClr val="FFC000"/>
                </a:solidFill>
              </a:rPr>
              <a:t>By an understanding and recognition of the true source of all power.</a:t>
            </a:r>
          </a:p>
          <a:p>
            <a:pPr marL="633222" indent="-514350" algn="just">
              <a:buAutoNum type="arabicPeriod" startAt="26"/>
            </a:pPr>
            <a:endParaRPr lang="en-US" dirty="0" smtClean="0"/>
          </a:p>
          <a:p>
            <a:pPr marL="633222" indent="-514350" algn="just">
              <a:buAutoNum type="arabicPeriod" startAt="26"/>
            </a:pPr>
            <a:r>
              <a:rPr lang="en-US" b="1" dirty="0" smtClean="0"/>
              <a:t>What determines the experiences with which we meet in life?  </a:t>
            </a:r>
            <a:r>
              <a:rPr lang="en-US" b="1" i="1" dirty="0" smtClean="0">
                <a:solidFill>
                  <a:srgbClr val="FFC000"/>
                </a:solidFill>
              </a:rPr>
              <a:t>Our Predominant Mental Attitude. (PMA)</a:t>
            </a:r>
          </a:p>
          <a:p>
            <a:pPr marL="633222" indent="-514350" algn="just">
              <a:buAutoNum type="arabicPeriod" startAt="26"/>
            </a:pPr>
            <a:endParaRPr lang="en-US" dirty="0" smtClean="0"/>
          </a:p>
          <a:p>
            <a:pPr marL="633222" indent="-514350" algn="just">
              <a:buAutoNum type="arabicPeriod" startAt="26"/>
            </a:pPr>
            <a:r>
              <a:rPr lang="en-US" b="1" dirty="0" smtClean="0"/>
              <a:t>How may we awake the Solar Plexus?  </a:t>
            </a:r>
            <a:r>
              <a:rPr lang="en-US" b="1" i="1" dirty="0" smtClean="0">
                <a:solidFill>
                  <a:srgbClr val="FFC000"/>
                </a:solidFill>
              </a:rPr>
              <a:t>Mentally concentrate upon the condition with which we desire to see manifested in our lives.</a:t>
            </a:r>
          </a:p>
          <a:p>
            <a:pPr marL="633222" indent="-514350" algn="just">
              <a:buAutoNum type="arabicPeriod" startAt="26"/>
            </a:pPr>
            <a:endParaRPr lang="en-US" dirty="0" smtClean="0"/>
          </a:p>
          <a:p>
            <a:pPr marL="633222" indent="-514350" algn="just">
              <a:buAutoNum type="arabicPeriod" startAt="26"/>
            </a:pPr>
            <a:r>
              <a:rPr lang="en-US" b="1" dirty="0" smtClean="0"/>
              <a:t>What is the creative principle of the Universe?  </a:t>
            </a:r>
            <a:r>
              <a:rPr lang="en-US" b="1" i="1" dirty="0" smtClean="0">
                <a:solidFill>
                  <a:srgbClr val="FFC000"/>
                </a:solidFill>
              </a:rPr>
              <a:t>The Universal Mind.</a:t>
            </a:r>
            <a:endParaRPr lang="en-US" b="1" i="1" dirty="0">
              <a:solidFill>
                <a:srgbClr val="FFC000"/>
              </a:solidFill>
            </a:endParaRPr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29600" y="6248400"/>
            <a:ext cx="762000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42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Golden 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Three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5334000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en-US" sz="7000" b="1" dirty="0" smtClean="0"/>
              <a:t>Realizing Your Mental Resources</a:t>
            </a:r>
          </a:p>
          <a:p>
            <a:pPr algn="just">
              <a:buNone/>
            </a:pPr>
            <a:endParaRPr lang="en-US" b="1" dirty="0" smtClean="0"/>
          </a:p>
          <a:p>
            <a:pPr algn="just"/>
            <a:r>
              <a:rPr lang="en-US" sz="8000" b="1" dirty="0" smtClean="0">
                <a:solidFill>
                  <a:srgbClr val="FFC000"/>
                </a:solidFill>
              </a:rPr>
              <a:t>Thought is the </a:t>
            </a:r>
            <a:r>
              <a:rPr lang="en-US" sz="8000" b="1" dirty="0" smtClean="0"/>
              <a:t>Cause</a:t>
            </a:r>
            <a:r>
              <a:rPr lang="en-US" sz="8000" b="1" dirty="0" smtClean="0">
                <a:solidFill>
                  <a:srgbClr val="FFC000"/>
                </a:solidFill>
              </a:rPr>
              <a:t>, and the experiences with which you meet in life are the </a:t>
            </a:r>
            <a:r>
              <a:rPr lang="en-US" sz="8000" b="1" dirty="0" smtClean="0"/>
              <a:t>Effect.</a:t>
            </a:r>
          </a:p>
          <a:p>
            <a:pPr algn="just">
              <a:buNone/>
            </a:pPr>
            <a:endParaRPr lang="en-US" b="1" dirty="0" smtClean="0"/>
          </a:p>
          <a:p>
            <a:pPr algn="just">
              <a:buNone/>
            </a:pPr>
            <a:endParaRPr lang="en-US" b="1" dirty="0" smtClean="0"/>
          </a:p>
          <a:p>
            <a:pPr algn="just">
              <a:buNone/>
            </a:pPr>
            <a:endParaRPr lang="en-US" b="1" dirty="0" smtClean="0"/>
          </a:p>
          <a:p>
            <a:pPr algn="just">
              <a:buNone/>
            </a:pPr>
            <a:endParaRPr lang="en-US" b="1" dirty="0" smtClean="0"/>
          </a:p>
          <a:p>
            <a:pPr algn="just">
              <a:buNone/>
            </a:pPr>
            <a:endParaRPr lang="en-US" b="1" dirty="0" smtClean="0"/>
          </a:p>
          <a:p>
            <a:pPr algn="just">
              <a:buNone/>
            </a:pPr>
            <a:endParaRPr lang="en-US" b="1" dirty="0" smtClean="0"/>
          </a:p>
          <a:p>
            <a:pPr algn="just">
              <a:buNone/>
            </a:pPr>
            <a:endParaRPr lang="en-US" b="1" dirty="0" smtClean="0"/>
          </a:p>
          <a:p>
            <a:pPr algn="just">
              <a:buNone/>
            </a:pPr>
            <a:endParaRPr lang="en-US" b="1" dirty="0" smtClean="0"/>
          </a:p>
          <a:p>
            <a:pPr algn="just">
              <a:buNone/>
            </a:pPr>
            <a:endParaRPr lang="en-US" b="1" dirty="0" smtClean="0"/>
          </a:p>
          <a:p>
            <a:pPr algn="just">
              <a:buNone/>
            </a:pPr>
            <a:endParaRPr lang="en-US" b="1" dirty="0" smtClean="0"/>
          </a:p>
          <a:p>
            <a:pPr algn="just">
              <a:buNone/>
            </a:pPr>
            <a:r>
              <a:rPr lang="en-US" b="1" dirty="0" smtClean="0"/>
              <a:t>                                                                      </a:t>
            </a:r>
          </a:p>
          <a:p>
            <a:pPr algn="just">
              <a:buNone/>
            </a:pPr>
            <a:r>
              <a:rPr lang="en-US" b="1" dirty="0" smtClean="0"/>
              <a:t> </a:t>
            </a:r>
          </a:p>
          <a:p>
            <a:pPr algn="just">
              <a:buNone/>
            </a:pPr>
            <a:r>
              <a:rPr lang="en-US" b="1" dirty="0" smtClean="0"/>
              <a:t>        </a:t>
            </a:r>
          </a:p>
          <a:p>
            <a:pPr algn="just">
              <a:buNone/>
            </a:pPr>
            <a:r>
              <a:rPr lang="en-US" sz="5000" b="1" dirty="0" smtClean="0"/>
              <a:t>                                                            -</a:t>
            </a:r>
            <a:r>
              <a:rPr lang="en-US" sz="8600" b="1" dirty="0" smtClean="0"/>
              <a:t>----------------------------</a:t>
            </a:r>
          </a:p>
          <a:p>
            <a:pPr algn="just">
              <a:buNone/>
            </a:pPr>
            <a:endParaRPr lang="en-US" sz="5000" b="1" dirty="0" smtClean="0"/>
          </a:p>
          <a:p>
            <a:pPr algn="just">
              <a:buNone/>
            </a:pPr>
            <a:endParaRPr lang="en-US" sz="5000" b="1" dirty="0" smtClean="0"/>
          </a:p>
          <a:p>
            <a:pPr algn="just">
              <a:buNone/>
            </a:pPr>
            <a:endParaRPr lang="en-US" sz="5000" b="1" dirty="0" smtClean="0"/>
          </a:p>
          <a:p>
            <a:pPr algn="just">
              <a:buNone/>
            </a:pPr>
            <a:endParaRPr lang="en-US" b="1" dirty="0" smtClean="0"/>
          </a:p>
          <a:p>
            <a:pPr algn="just">
              <a:buNone/>
            </a:pPr>
            <a:endParaRPr lang="en-US" b="1" dirty="0" smtClean="0"/>
          </a:p>
          <a:p>
            <a:pPr algn="just">
              <a:buNone/>
            </a:pPr>
            <a:endParaRPr lang="en-US" b="1" dirty="0" smtClean="0"/>
          </a:p>
          <a:p>
            <a:pPr algn="just">
              <a:buNone/>
            </a:pPr>
            <a:endParaRPr lang="en-US" b="1" dirty="0" smtClean="0"/>
          </a:p>
          <a:p>
            <a:pPr algn="just">
              <a:buNone/>
            </a:pPr>
            <a:endParaRPr lang="en-US" b="1" dirty="0" smtClean="0"/>
          </a:p>
          <a:p>
            <a:pPr algn="just">
              <a:buNone/>
            </a:pPr>
            <a:endParaRPr lang="en-US" b="1" dirty="0" smtClean="0"/>
          </a:p>
          <a:p>
            <a:pPr algn="just">
              <a:buNone/>
            </a:pPr>
            <a:endParaRPr lang="en-US" b="1" dirty="0" smtClean="0"/>
          </a:p>
          <a:p>
            <a:pPr algn="just">
              <a:buNone/>
            </a:pPr>
            <a:endParaRPr lang="en-US" b="1" dirty="0" smtClean="0"/>
          </a:p>
          <a:p>
            <a:pPr algn="just">
              <a:buNone/>
            </a:pPr>
            <a:r>
              <a:rPr lang="en-US" b="1" dirty="0" smtClean="0"/>
              <a:t>                                     </a:t>
            </a:r>
            <a:r>
              <a:rPr lang="en-US" sz="7400" b="1" dirty="0" smtClean="0">
                <a:solidFill>
                  <a:srgbClr val="FFC000"/>
                </a:solidFill>
              </a:rPr>
              <a:t>Cause</a:t>
            </a:r>
            <a:r>
              <a:rPr lang="en-US" sz="6200" b="1" dirty="0" smtClean="0"/>
              <a:t>---------------------------------------------------------</a:t>
            </a:r>
            <a:r>
              <a:rPr lang="en-US" sz="7400" b="1" dirty="0" smtClean="0">
                <a:solidFill>
                  <a:srgbClr val="FFC000"/>
                </a:solidFill>
              </a:rPr>
              <a:t>Effect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05800" y="6248400"/>
            <a:ext cx="685800" cy="4747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 descr="C:\Documents and Settings\Peter C. Rogers\Local Settings\Temporary Internet Files\Content.IE5\M0VPXDY8\MCj0187587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819400"/>
            <a:ext cx="2335866" cy="27493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 descr="16250_1227560013064_1350972393_30795761_1290243_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5000" y="3200400"/>
            <a:ext cx="3336770" cy="222451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26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 descr="Golden Key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Three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686800" cy="518160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en-US" sz="11200" b="1" dirty="0" smtClean="0"/>
              <a:t>Realizing Your Mental Resource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just"/>
            <a:r>
              <a:rPr lang="en-US" sz="14400" b="1" dirty="0" smtClean="0">
                <a:solidFill>
                  <a:srgbClr val="FFC000"/>
                </a:solidFill>
              </a:rPr>
              <a:t>Cerebro-Spinal = Conscious Mind </a:t>
            </a:r>
          </a:p>
          <a:p>
            <a:pPr algn="just"/>
            <a:endParaRPr lang="en-US" sz="12300" b="1" dirty="0" smtClean="0">
              <a:solidFill>
                <a:srgbClr val="FFC000"/>
              </a:solidFill>
            </a:endParaRPr>
          </a:p>
          <a:p>
            <a:pPr algn="just"/>
            <a:endParaRPr lang="en-US" sz="12300" b="1" dirty="0" smtClean="0">
              <a:solidFill>
                <a:srgbClr val="FFC000"/>
              </a:solidFill>
            </a:endParaRPr>
          </a:p>
          <a:p>
            <a:pPr algn="just">
              <a:buNone/>
            </a:pPr>
            <a:endParaRPr lang="en-US" sz="12300" b="1" dirty="0" smtClean="0">
              <a:solidFill>
                <a:srgbClr val="FFC000"/>
              </a:solidFill>
            </a:endParaRPr>
          </a:p>
          <a:p>
            <a:pPr algn="just"/>
            <a:endParaRPr lang="en-US" sz="12300" b="1" dirty="0" smtClean="0">
              <a:solidFill>
                <a:srgbClr val="FFC000"/>
              </a:solidFill>
            </a:endParaRPr>
          </a:p>
          <a:p>
            <a:pPr algn="just"/>
            <a:endParaRPr lang="en-US" sz="12300" b="1" dirty="0" smtClean="0">
              <a:solidFill>
                <a:srgbClr val="FFC000"/>
              </a:solidFill>
            </a:endParaRPr>
          </a:p>
          <a:p>
            <a:pPr algn="just"/>
            <a:endParaRPr lang="en-US" sz="12300" b="1" dirty="0" smtClean="0">
              <a:solidFill>
                <a:srgbClr val="FFC000"/>
              </a:solidFill>
            </a:endParaRPr>
          </a:p>
          <a:p>
            <a:pPr algn="just"/>
            <a:r>
              <a:rPr lang="en-US" sz="14400" b="1" dirty="0" smtClean="0">
                <a:solidFill>
                  <a:srgbClr val="FFC000"/>
                </a:solidFill>
              </a:rPr>
              <a:t>Physical senses, controls movements over the body)</a:t>
            </a:r>
          </a:p>
          <a:p>
            <a:pPr algn="just"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1000" dirty="0" smtClean="0"/>
              <a:t>|</a:t>
            </a:r>
          </a:p>
          <a:p>
            <a:pPr algn="ctr">
              <a:buNone/>
            </a:pPr>
            <a:r>
              <a:rPr lang="en-US" sz="1000" dirty="0" smtClean="0"/>
              <a:t>|</a:t>
            </a:r>
          </a:p>
          <a:p>
            <a:pPr algn="ctr">
              <a:buNone/>
            </a:pPr>
            <a:r>
              <a:rPr lang="en-US" sz="1300" b="1" dirty="0" smtClean="0"/>
              <a:t>|</a:t>
            </a:r>
          </a:p>
          <a:p>
            <a:pPr algn="ctr">
              <a:buNone/>
            </a:pPr>
            <a:endParaRPr lang="en-US" sz="1300" b="1" dirty="0" smtClean="0"/>
          </a:p>
          <a:p>
            <a:pPr algn="ctr">
              <a:buNone/>
            </a:pPr>
            <a:endParaRPr lang="en-US" sz="1300" b="1" dirty="0" smtClean="0"/>
          </a:p>
          <a:p>
            <a:pPr algn="ctr">
              <a:buNone/>
            </a:pPr>
            <a:r>
              <a:rPr lang="en-US" sz="1300" b="1" dirty="0" smtClean="0"/>
              <a:t>|</a:t>
            </a:r>
          </a:p>
          <a:p>
            <a:pPr algn="ctr">
              <a:buNone/>
            </a:pPr>
            <a:endParaRPr lang="en-US" sz="1300" b="1" dirty="0" smtClean="0"/>
          </a:p>
          <a:p>
            <a:pPr algn="ctr">
              <a:buNone/>
            </a:pPr>
            <a:endParaRPr lang="en-US" sz="1300" b="1" dirty="0" smtClean="0"/>
          </a:p>
          <a:p>
            <a:pPr algn="ctr">
              <a:buNone/>
            </a:pPr>
            <a:endParaRPr lang="en-US" sz="1300" b="1" dirty="0" smtClean="0"/>
          </a:p>
          <a:p>
            <a:pPr algn="ctr">
              <a:buNone/>
            </a:pPr>
            <a:r>
              <a:rPr lang="en-US" sz="2200" b="1" dirty="0" smtClean="0"/>
              <a:t>|</a:t>
            </a:r>
          </a:p>
          <a:p>
            <a:pPr algn="ctr">
              <a:buNone/>
            </a:pPr>
            <a:endParaRPr lang="en-US" sz="1300" b="1" dirty="0" smtClean="0"/>
          </a:p>
          <a:p>
            <a:pPr algn="ctr">
              <a:buNone/>
            </a:pPr>
            <a:r>
              <a:rPr lang="en-US" sz="2200" b="1" dirty="0" smtClean="0"/>
              <a:t>|</a:t>
            </a:r>
          </a:p>
          <a:p>
            <a:pPr algn="ctr">
              <a:buNone/>
            </a:pPr>
            <a:endParaRPr lang="en-US" sz="1300" b="1" dirty="0" smtClean="0"/>
          </a:p>
          <a:p>
            <a:pPr algn="ctr">
              <a:buNone/>
            </a:pPr>
            <a:r>
              <a:rPr lang="en-US" sz="2200" b="1" dirty="0" smtClean="0"/>
              <a:t>|</a:t>
            </a:r>
            <a:endParaRPr lang="en-US" sz="2200" b="1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4800" y="6019800"/>
            <a:ext cx="990600" cy="609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0" name="Picture 2" descr="C:\Documents and Settings\Peter C. Rogers\Local Settings\Temporary Internet Files\Content.IE5\M0VPXDY8\MCj0187587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971800"/>
            <a:ext cx="3429000" cy="1899514"/>
          </a:xfrm>
          <a:prstGeom prst="rect">
            <a:avLst/>
          </a:prstGeom>
          <a:noFill/>
        </p:spPr>
      </p:pic>
      <p:pic>
        <p:nvPicPr>
          <p:cNvPr id="6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9500" y="0"/>
            <a:ext cx="1714500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 descr="Golden Ke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Three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5181599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n-US" sz="4500" b="1" dirty="0" smtClean="0"/>
              <a:t>Realizing Your Mental Resources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3800" b="1" dirty="0" smtClean="0"/>
              <a:t>The Sympathetic System = Solar Plexus </a:t>
            </a:r>
          </a:p>
          <a:p>
            <a:pPr algn="just"/>
            <a:endParaRPr lang="en-US" b="1" dirty="0" smtClean="0"/>
          </a:p>
          <a:p>
            <a:pPr algn="just"/>
            <a:endParaRPr lang="en-US" b="1" dirty="0" smtClean="0"/>
          </a:p>
          <a:p>
            <a:pPr algn="just"/>
            <a:endParaRPr lang="en-US" b="1" dirty="0" smtClean="0"/>
          </a:p>
          <a:p>
            <a:pPr algn="just"/>
            <a:endParaRPr lang="en-US" b="1" dirty="0" smtClean="0"/>
          </a:p>
          <a:p>
            <a:pPr algn="just"/>
            <a:endParaRPr lang="en-US" b="1" dirty="0" smtClean="0"/>
          </a:p>
          <a:p>
            <a:pPr algn="just"/>
            <a:r>
              <a:rPr lang="en-US" sz="5100" b="1" dirty="0" smtClean="0"/>
              <a:t>Solar/Sun</a:t>
            </a:r>
          </a:p>
          <a:p>
            <a:pPr algn="just"/>
            <a:endParaRPr lang="en-US" b="1" dirty="0" smtClean="0"/>
          </a:p>
          <a:p>
            <a:pPr algn="just"/>
            <a:endParaRPr lang="en-US" b="1" dirty="0" smtClean="0"/>
          </a:p>
          <a:p>
            <a:pPr algn="just"/>
            <a:endParaRPr lang="en-US" b="1" dirty="0" smtClean="0"/>
          </a:p>
          <a:p>
            <a:pPr algn="just"/>
            <a:endParaRPr lang="en-US" sz="1400" b="1" dirty="0" smtClean="0"/>
          </a:p>
          <a:p>
            <a:pPr algn="just"/>
            <a:endParaRPr lang="en-US" sz="1400" b="1" dirty="0" smtClean="0"/>
          </a:p>
          <a:p>
            <a:pPr algn="just"/>
            <a:endParaRPr lang="en-US" sz="1400" b="1" dirty="0" smtClean="0"/>
          </a:p>
          <a:p>
            <a:pPr algn="just"/>
            <a:endParaRPr lang="en-US" sz="2200" b="1" dirty="0" smtClean="0"/>
          </a:p>
          <a:p>
            <a:pPr algn="ctr">
              <a:buNone/>
            </a:pPr>
            <a:r>
              <a:rPr lang="en-US" b="1" dirty="0" smtClean="0"/>
              <a:t>“</a:t>
            </a:r>
            <a:r>
              <a:rPr lang="en-US" b="1" i="1" dirty="0" smtClean="0"/>
              <a:t>Manipura</a:t>
            </a:r>
            <a:r>
              <a:rPr lang="en-US" b="1" dirty="0" smtClean="0"/>
              <a:t>”</a:t>
            </a:r>
          </a:p>
          <a:p>
            <a:pPr algn="ctr"/>
            <a:endParaRPr lang="en-US" b="1" dirty="0" smtClean="0"/>
          </a:p>
          <a:p>
            <a:pPr algn="just"/>
            <a:endParaRPr lang="en-US" b="1" dirty="0" smtClean="0"/>
          </a:p>
          <a:p>
            <a:pPr algn="ctr">
              <a:buNone/>
            </a:pPr>
            <a:r>
              <a:rPr lang="en-US" sz="4100" b="1" dirty="0" smtClean="0"/>
              <a:t>Unconsciously supports the vital functions of the body</a:t>
            </a:r>
          </a:p>
          <a:p>
            <a:pPr algn="just"/>
            <a:endParaRPr lang="en-US" b="1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34400" y="6375400"/>
            <a:ext cx="381000" cy="25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3rd Chakr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05200" y="2590800"/>
            <a:ext cx="2286000" cy="23957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4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 descr="Golden Ke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Three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Realizing Your Mental Resources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>
                <a:solidFill>
                  <a:srgbClr val="7030A0"/>
                </a:solidFill>
              </a:rPr>
              <a:t>Human Energy Field (HEF)-Chakras</a:t>
            </a:r>
          </a:p>
          <a:p>
            <a:pPr algn="ctr">
              <a:buNone/>
            </a:pPr>
            <a:endParaRPr lang="en-US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-------------------------------------------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01000" y="6096000"/>
            <a:ext cx="914400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HE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62600" y="3505200"/>
            <a:ext cx="2330196" cy="3200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 descr="chakraflow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71800" y="3505200"/>
            <a:ext cx="2057400" cy="3200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7" descr="colorchakras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5800" y="3505200"/>
            <a:ext cx="1085850" cy="3200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098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29500" y="0"/>
            <a:ext cx="1714500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 descr="Golden Key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Three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53340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3000" b="1" dirty="0" smtClean="0"/>
              <a:t>Realizing Your Mental Resources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2400" b="1" dirty="0" smtClean="0"/>
              <a:t>Life is only 10% of what happens and the other 90% is how I respond.</a:t>
            </a:r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r>
              <a:rPr lang="en-US" sz="2800" b="1" dirty="0" smtClean="0">
                <a:solidFill>
                  <a:srgbClr val="FFC000"/>
                </a:solidFill>
              </a:rPr>
              <a:t>My Wage</a:t>
            </a:r>
          </a:p>
          <a:p>
            <a:pPr algn="ctr">
              <a:buNone/>
            </a:pPr>
            <a:endParaRPr lang="en-US" sz="2800" b="1" dirty="0" smtClean="0">
              <a:solidFill>
                <a:srgbClr val="FFC000"/>
              </a:solidFill>
            </a:endParaRPr>
          </a:p>
          <a:p>
            <a:pPr algn="ctr">
              <a:buNone/>
            </a:pPr>
            <a:r>
              <a:rPr lang="en-US" sz="2800" b="1" dirty="0" smtClean="0">
                <a:solidFill>
                  <a:srgbClr val="FFC000"/>
                </a:solidFill>
              </a:rPr>
              <a:t>“I bargained with life for a penny, and life would pay no more, however I begged at evening when I counted my scanty store.</a:t>
            </a:r>
          </a:p>
          <a:p>
            <a:pPr algn="ctr">
              <a:buNone/>
            </a:pPr>
            <a:r>
              <a:rPr lang="en-US" sz="2800" b="1" dirty="0" smtClean="0">
                <a:solidFill>
                  <a:srgbClr val="FFC000"/>
                </a:solidFill>
              </a:rPr>
              <a:t>For life is a just employer, he gives you what you ask, but once you have set the wages, why you must bear the task.</a:t>
            </a:r>
          </a:p>
          <a:p>
            <a:pPr algn="ctr">
              <a:buNone/>
            </a:pPr>
            <a:r>
              <a:rPr lang="en-US" sz="2800" b="1" dirty="0" smtClean="0">
                <a:solidFill>
                  <a:srgbClr val="FFC000"/>
                </a:solidFill>
              </a:rPr>
              <a:t>I worked for a menial’s hire, only to learn dismayed, that any wage I had asked of life, life would have willingly paid…”  Jessie B. Rittenhouse</a:t>
            </a:r>
          </a:p>
          <a:p>
            <a:endParaRPr lang="en-US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29600" y="6346370"/>
            <a:ext cx="628650" cy="3592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2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Golden 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Peter C. Rogers\Local Settings\Temporary Internet Files\Content.IE5\HDI0Q5IX\MCj0097939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1371600" cy="15723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Three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8768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3000" b="1" dirty="0" smtClean="0"/>
              <a:t>Realizing Your Mental Resources</a:t>
            </a:r>
          </a:p>
          <a:p>
            <a:pPr algn="ctr">
              <a:buNone/>
            </a:pPr>
            <a:endParaRPr lang="en-US" sz="1400" b="1" dirty="0" smtClean="0"/>
          </a:p>
          <a:p>
            <a:pPr algn="ctr">
              <a:buNone/>
            </a:pPr>
            <a:endParaRPr lang="en-US" sz="1400" b="1" dirty="0" smtClean="0"/>
          </a:p>
          <a:p>
            <a:pPr algn="ctr">
              <a:buNone/>
            </a:pPr>
            <a:endParaRPr lang="en-US" sz="1400" b="1" dirty="0" smtClean="0"/>
          </a:p>
          <a:p>
            <a:pPr algn="ctr">
              <a:buNone/>
            </a:pPr>
            <a:endParaRPr lang="en-US" sz="1400" b="1" dirty="0" smtClean="0"/>
          </a:p>
          <a:p>
            <a:pPr algn="ctr">
              <a:buNone/>
            </a:pPr>
            <a:endParaRPr lang="en-US" sz="1400" b="1" dirty="0" smtClean="0"/>
          </a:p>
          <a:p>
            <a:pPr algn="ctr">
              <a:buNone/>
            </a:pPr>
            <a:endParaRPr lang="en-US" sz="1400" b="1" dirty="0" smtClean="0"/>
          </a:p>
          <a:p>
            <a:pPr algn="ctr">
              <a:buNone/>
            </a:pPr>
            <a:endParaRPr lang="en-US" sz="1400" b="1" dirty="0" smtClean="0"/>
          </a:p>
          <a:p>
            <a:pPr algn="ctr">
              <a:buNone/>
            </a:pPr>
            <a:endParaRPr lang="en-US" sz="1400" b="1" dirty="0" smtClean="0"/>
          </a:p>
          <a:p>
            <a:pPr algn="ctr">
              <a:buNone/>
            </a:pPr>
            <a:r>
              <a:rPr lang="en-US" b="1" dirty="0" smtClean="0"/>
              <a:t>Mentally concentrate on the object of your desire; when you are concentrating you are impressing the subconscious.</a:t>
            </a:r>
          </a:p>
          <a:p>
            <a:pPr algn="just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The Subconscious Mind is a part of the Universal Mind.  The Universal is the creative principle of the Universe.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29600" y="6172200"/>
            <a:ext cx="685800" cy="533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6" name="Picture 4" descr="C:\Documents and Settings\Peter C. Rogers\Local Settings\Temporary Internet Files\Content.IE5\ME2O0LVN\MCBD06774_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1524000"/>
            <a:ext cx="1459859" cy="16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6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 descr="Golden Key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5272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Three</a:t>
            </a:r>
            <a:br>
              <a:rPr lang="en-US" dirty="0" smtClean="0"/>
            </a:br>
            <a:r>
              <a:rPr lang="en-US" dirty="0" smtClean="0"/>
              <a:t>Main Points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518160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en-US" b="1" dirty="0" smtClean="0"/>
          </a:p>
          <a:p>
            <a:pPr algn="just"/>
            <a:r>
              <a:rPr lang="en-US" sz="3600" b="1" dirty="0" smtClean="0"/>
              <a:t>The Cerebro-spinal is the organ of the Conscious Mind.</a:t>
            </a:r>
          </a:p>
          <a:p>
            <a:pPr algn="just"/>
            <a:endParaRPr lang="en-US" sz="3600" b="1" dirty="0" smtClean="0"/>
          </a:p>
          <a:p>
            <a:pPr algn="just"/>
            <a:r>
              <a:rPr lang="en-US" sz="3600" b="1" dirty="0" smtClean="0"/>
              <a:t>The Sympathetic is the organ of the Subconscious Mind.</a:t>
            </a:r>
          </a:p>
          <a:p>
            <a:pPr algn="just"/>
            <a:endParaRPr lang="en-US" sz="3600" b="1" dirty="0" smtClean="0"/>
          </a:p>
          <a:p>
            <a:pPr algn="just"/>
            <a:r>
              <a:rPr lang="en-US" sz="3600" b="1" dirty="0" smtClean="0"/>
              <a:t>The Solar Plexus is the central point of distribution for the energy which the body is constantly generating.</a:t>
            </a:r>
          </a:p>
          <a:p>
            <a:pPr algn="just"/>
            <a:endParaRPr lang="en-US" sz="3600" b="1" dirty="0" smtClean="0"/>
          </a:p>
          <a:p>
            <a:pPr algn="just"/>
            <a:r>
              <a:rPr lang="en-US" sz="3600" b="1" dirty="0" smtClean="0"/>
              <a:t>The distribution of energy may be disrupted by resistant, critical, discordant thoughts; but especially by </a:t>
            </a:r>
            <a:r>
              <a:rPr lang="en-US" sz="3600" b="1" i="1" dirty="0" smtClean="0">
                <a:solidFill>
                  <a:srgbClr val="FFC000"/>
                </a:solidFill>
              </a:rPr>
              <a:t>“</a:t>
            </a:r>
            <a:r>
              <a:rPr lang="en-US" sz="3600" b="1" i="1" u="sng" dirty="0" smtClean="0">
                <a:solidFill>
                  <a:srgbClr val="FFC000"/>
                </a:solidFill>
              </a:rPr>
              <a:t>fear</a:t>
            </a:r>
            <a:r>
              <a:rPr lang="en-US" sz="3600" b="1" i="1" dirty="0" smtClean="0">
                <a:solidFill>
                  <a:srgbClr val="FFC000"/>
                </a:solidFill>
              </a:rPr>
              <a:t>.”</a:t>
            </a:r>
          </a:p>
          <a:p>
            <a:pPr algn="just"/>
            <a:endParaRPr lang="en-US" sz="3600" b="1" i="1" dirty="0" smtClean="0">
              <a:solidFill>
                <a:srgbClr val="FFC000"/>
              </a:solidFill>
            </a:endParaRPr>
          </a:p>
          <a:p>
            <a:pPr algn="just"/>
            <a:r>
              <a:rPr lang="en-US" sz="3600" b="1" dirty="0" smtClean="0"/>
              <a:t>Every ill with which the human race is afflicted is the result of this disruption.</a:t>
            </a:r>
          </a:p>
          <a:p>
            <a:endParaRPr lang="en-US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53400" y="6172200"/>
            <a:ext cx="838200" cy="533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170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Golden 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Three</a:t>
            </a:r>
            <a:br>
              <a:rPr lang="en-US" dirty="0" smtClean="0"/>
            </a:br>
            <a:r>
              <a:rPr lang="en-US" dirty="0" smtClean="0"/>
              <a:t>Main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599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b="1" dirty="0" smtClean="0"/>
              <a:t>This energy may be controlled and directed by conscious thought.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Fear may be completely eliminated by an understanding and recognition of the true source of all power.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Our </a:t>
            </a:r>
            <a:r>
              <a:rPr lang="en-US" b="1" i="1" dirty="0" smtClean="0">
                <a:solidFill>
                  <a:srgbClr val="FFC000"/>
                </a:solidFill>
              </a:rPr>
              <a:t>Predominant Mental Attitude </a:t>
            </a:r>
            <a:r>
              <a:rPr lang="en-US" b="1" dirty="0" smtClean="0">
                <a:solidFill>
                  <a:srgbClr val="FFC000"/>
                </a:solidFill>
              </a:rPr>
              <a:t>(PMA) </a:t>
            </a:r>
            <a:r>
              <a:rPr lang="en-US" b="1" dirty="0" smtClean="0"/>
              <a:t>determines the experiences with which we meet in life. </a:t>
            </a:r>
            <a:r>
              <a:rPr lang="en-US" b="1" dirty="0" smtClean="0">
                <a:solidFill>
                  <a:srgbClr val="FFC000"/>
                </a:solidFill>
              </a:rPr>
              <a:t>(10% - 90%)</a:t>
            </a:r>
          </a:p>
          <a:p>
            <a:pPr algn="just"/>
            <a:endParaRPr lang="en-US" b="1" dirty="0" smtClean="0">
              <a:solidFill>
                <a:srgbClr val="FFC000"/>
              </a:solidFill>
            </a:endParaRPr>
          </a:p>
          <a:p>
            <a:pPr algn="just"/>
            <a:r>
              <a:rPr lang="en-US" b="1" dirty="0" smtClean="0"/>
              <a:t>To awaken the Solar Plexus, mentally concentrate upon the condition that you desire to see manifested in your life.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The Universal Mind is the creative principle of the Universe.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194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 descr="Golden 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202</TotalTime>
  <Words>623</Words>
  <Application>Microsoft Office PowerPoint</Application>
  <PresentationFormat>On-screen Show (4:3)</PresentationFormat>
  <Paragraphs>162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Module</vt:lpstr>
      <vt:lpstr>Master Key System Part Three      “Realizing Your Mental Resources”</vt:lpstr>
      <vt:lpstr>Master Key System Part Three</vt:lpstr>
      <vt:lpstr>Master Key System Part Three</vt:lpstr>
      <vt:lpstr>Master Key System Part Three</vt:lpstr>
      <vt:lpstr>Master Key System Part Three</vt:lpstr>
      <vt:lpstr>Master Key System Part Three</vt:lpstr>
      <vt:lpstr>Master Key System Part Three</vt:lpstr>
      <vt:lpstr>Part Three Main Points </vt:lpstr>
      <vt:lpstr>Part Three Main Points</vt:lpstr>
      <vt:lpstr>Part Three Study Questions</vt:lpstr>
      <vt:lpstr>Part Three Study Questions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Key System Part Three</dc:title>
  <dc:creator>Peter C. Rogers</dc:creator>
  <cp:lastModifiedBy>Peter C. Rogers</cp:lastModifiedBy>
  <cp:revision>51</cp:revision>
  <dcterms:created xsi:type="dcterms:W3CDTF">2010-02-07T17:11:48Z</dcterms:created>
  <dcterms:modified xsi:type="dcterms:W3CDTF">2012-12-21T04:47:30Z</dcterms:modified>
</cp:coreProperties>
</file>