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3FA16FF-8B8F-4A77-8316-C9B2B46E5CF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2BDB7-CFC5-4EDA-9B75-88710CB21071}"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FA16FF-8B8F-4A77-8316-C9B2B46E5CF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2BDB7-CFC5-4EDA-9B75-88710CB210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FA16FF-8B8F-4A77-8316-C9B2B46E5CF0}" type="datetimeFigureOut">
              <a:rPr lang="en-US" smtClean="0"/>
              <a:pPr/>
              <a:t>12/20/12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0912BDB7-CFC5-4EDA-9B75-88710CB210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FA16FF-8B8F-4A77-8316-C9B2B46E5CF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2BDB7-CFC5-4EDA-9B75-88710CB210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FA16FF-8B8F-4A77-8316-C9B2B46E5CF0}"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2BDB7-CFC5-4EDA-9B75-88710CB2107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3FA16FF-8B8F-4A77-8316-C9B2B46E5CF0}"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2BDB7-CFC5-4EDA-9B75-88710CB210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3FA16FF-8B8F-4A77-8316-C9B2B46E5CF0}" type="datetimeFigureOut">
              <a:rPr lang="en-US" smtClean="0"/>
              <a:pPr/>
              <a:t>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12BDB7-CFC5-4EDA-9B75-88710CB210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FA16FF-8B8F-4A77-8316-C9B2B46E5CF0}" type="datetimeFigureOut">
              <a:rPr lang="en-US" smtClean="0"/>
              <a:pPr/>
              <a:t>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12BDB7-CFC5-4EDA-9B75-88710CB210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FA16FF-8B8F-4A77-8316-C9B2B46E5CF0}" type="datetimeFigureOut">
              <a:rPr lang="en-US" smtClean="0"/>
              <a:pPr/>
              <a:t>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12BDB7-CFC5-4EDA-9B75-88710CB210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FA16FF-8B8F-4A77-8316-C9B2B46E5CF0}"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2BDB7-CFC5-4EDA-9B75-88710CB21071}"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3FA16FF-8B8F-4A77-8316-C9B2B46E5CF0}" type="datetimeFigureOut">
              <a:rPr lang="en-US" smtClean="0"/>
              <a:pPr/>
              <a:t>12/20/12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0912BDB7-CFC5-4EDA-9B75-88710CB2107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3FA16FF-8B8F-4A77-8316-C9B2B46E5CF0}" type="datetimeFigureOut">
              <a:rPr lang="en-US" smtClean="0"/>
              <a:pPr/>
              <a:t>12/20/12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912BDB7-CFC5-4EDA-9B75-88710CB210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2.gif"/><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6.wmf"/><Relationship Id="rId4" Type="http://schemas.openxmlformats.org/officeDocument/2006/relationships/image" Target="../media/image15.wmf"/></Relationships>
</file>

<file path=ppt/slides/_rels/slide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0.wmf"/><Relationship Id="rId4" Type="http://schemas.openxmlformats.org/officeDocument/2006/relationships/image" Target="../media/image19.jpeg"/></Relationships>
</file>

<file path=ppt/slides/_rels/slide6.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jpe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4.wmf"/><Relationship Id="rId4" Type="http://schemas.openxmlformats.org/officeDocument/2006/relationships/image" Target="../media/image23.wmf"/></Relationships>
</file>

<file path=ppt/slides/_rels/slide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25.wmf"/><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7.wmf"/><Relationship Id="rId4" Type="http://schemas.openxmlformats.org/officeDocument/2006/relationships/image" Target="../media/image26.wmf"/></Relationships>
</file>

<file path=ppt/slides/_rels/slide8.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8077200" cy="1673352"/>
          </a:xfrm>
        </p:spPr>
        <p:txBody>
          <a:bodyPr>
            <a:normAutofit fontScale="90000"/>
          </a:bodyPr>
          <a:lstStyle/>
          <a:p>
            <a:pPr algn="ctr"/>
            <a:r>
              <a:rPr lang="en-US" dirty="0" smtClean="0"/>
              <a:t>Master Key System</a:t>
            </a:r>
            <a:br>
              <a:rPr lang="en-US" dirty="0" smtClean="0"/>
            </a:br>
            <a:r>
              <a:rPr lang="en-US" dirty="0" smtClean="0"/>
              <a:t>Part Thirteen</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mtClean="0"/>
              <a:t/>
            </a:r>
            <a:br>
              <a:rPr lang="en-US" smtClean="0"/>
            </a:br>
            <a:r>
              <a:rPr lang="en-US" smtClean="0"/>
              <a:t>“The </a:t>
            </a:r>
            <a:r>
              <a:rPr lang="en-US" dirty="0" smtClean="0"/>
              <a:t>Dreams of </a:t>
            </a:r>
            <a:r>
              <a:rPr lang="en-US" smtClean="0"/>
              <a:t>the Dreamer”</a:t>
            </a:r>
            <a:endParaRPr lang="en-US" dirty="0"/>
          </a:p>
        </p:txBody>
      </p:sp>
      <p:sp>
        <p:nvSpPr>
          <p:cNvPr id="3" name="Subtitle 2"/>
          <p:cNvSpPr>
            <a:spLocks noGrp="1"/>
          </p:cNvSpPr>
          <p:nvPr>
            <p:ph type="subTitle" idx="1"/>
          </p:nvPr>
        </p:nvSpPr>
        <p:spPr>
          <a:xfrm>
            <a:off x="762000" y="5358384"/>
            <a:ext cx="8077200" cy="1499616"/>
          </a:xfrm>
        </p:spPr>
        <p:txBody>
          <a:bodyPr/>
          <a:lstStyle/>
          <a:p>
            <a:pPr algn="ctr"/>
            <a:r>
              <a:rPr lang="en-US" sz="2800" b="1" dirty="0" smtClean="0">
                <a:solidFill>
                  <a:schemeClr val="accent1">
                    <a:lumMod val="60000"/>
                    <a:lumOff val="40000"/>
                  </a:schemeClr>
                </a:solidFill>
              </a:rPr>
              <a:t>Presented </a:t>
            </a:r>
          </a:p>
          <a:p>
            <a:pPr algn="ctr"/>
            <a:r>
              <a:rPr lang="en-US" sz="2800" b="1" dirty="0" smtClean="0">
                <a:solidFill>
                  <a:schemeClr val="accent1">
                    <a:lumMod val="60000"/>
                    <a:lumOff val="40000"/>
                  </a:schemeClr>
                </a:solidFill>
              </a:rPr>
              <a:t>by</a:t>
            </a:r>
          </a:p>
          <a:p>
            <a:pPr algn="ctr"/>
            <a:r>
              <a:rPr lang="en-US" sz="2800" b="1" dirty="0" smtClean="0">
                <a:solidFill>
                  <a:schemeClr val="accent1">
                    <a:lumMod val="60000"/>
                    <a:lumOff val="40000"/>
                  </a:schemeClr>
                </a:solidFill>
              </a:rPr>
              <a:t>Dr. Peter C. Rogers, D.D</a:t>
            </a:r>
            <a:r>
              <a:rPr lang="en-US" sz="2800" b="1" smtClean="0">
                <a:solidFill>
                  <a:schemeClr val="accent1">
                    <a:lumMod val="60000"/>
                    <a:lumOff val="40000"/>
                  </a:schemeClr>
                </a:solidFill>
              </a:rPr>
              <a:t>., </a:t>
            </a:r>
            <a:r>
              <a:rPr lang="en-US" sz="2800" b="1" smtClean="0">
                <a:solidFill>
                  <a:schemeClr val="accent1">
                    <a:lumMod val="60000"/>
                    <a:lumOff val="40000"/>
                  </a:schemeClr>
                </a:solidFill>
              </a:rPr>
              <a:t>PhD.</a:t>
            </a:r>
            <a:endParaRPr lang="en-US" sz="2800" b="1" dirty="0" smtClean="0">
              <a:solidFill>
                <a:schemeClr val="accent1">
                  <a:lumMod val="60000"/>
                  <a:lumOff val="40000"/>
                </a:schemeClr>
              </a:solidFill>
            </a:endParaRPr>
          </a:p>
          <a:p>
            <a:endParaRPr lang="en-US" dirty="0"/>
          </a:p>
        </p:txBody>
      </p:sp>
      <p:pic>
        <p:nvPicPr>
          <p:cNvPr id="5" name="Picture 4" descr="Truth Dynamics Logo.jpeg"/>
          <p:cNvPicPr>
            <a:picLocks noChangeAspect="1"/>
          </p:cNvPicPr>
          <p:nvPr/>
        </p:nvPicPr>
        <p:blipFill>
          <a:blip r:embed="rId2" cstate="print"/>
          <a:stretch>
            <a:fillRect/>
          </a:stretch>
        </p:blipFill>
        <p:spPr>
          <a:xfrm>
            <a:off x="0" y="6172200"/>
            <a:ext cx="1600200" cy="685800"/>
          </a:xfrm>
          <a:prstGeom prst="rect">
            <a:avLst/>
          </a:prstGeom>
          <a:ln>
            <a:noFill/>
          </a:ln>
          <a:effectLst>
            <a:softEdge rad="112500"/>
          </a:effectLst>
        </p:spPr>
      </p:pic>
      <p:pic>
        <p:nvPicPr>
          <p:cNvPr id="1026"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2971800" y="1371600"/>
            <a:ext cx="3429000" cy="3067050"/>
          </a:xfrm>
          <a:prstGeom prst="rect">
            <a:avLst/>
          </a:prstGeom>
          <a:ln>
            <a:noFill/>
          </a:ln>
          <a:effectLst>
            <a:outerShdw blurRad="292100" dist="139700" dir="2700000" algn="tl" rotWithShape="0">
              <a:srgbClr val="333333">
                <a:alpha val="65000"/>
              </a:srgbClr>
            </a:outerShdw>
          </a:effectLst>
        </p:spPr>
      </p:pic>
      <p:pic>
        <p:nvPicPr>
          <p:cNvPr id="7" name="Picture 6" descr="C:\Documents and Settings\Peter C. Rogers\My Documents\My Pictures\Head Shots\Head Shots 001.jpg"/>
          <p:cNvPicPr>
            <a:picLocks noChangeAspect="1" noChangeArrowheads="1"/>
          </p:cNvPicPr>
          <p:nvPr/>
        </p:nvPicPr>
        <p:blipFill>
          <a:blip r:embed="rId4" cstate="print"/>
          <a:srcRect/>
          <a:stretch>
            <a:fillRect/>
          </a:stretch>
        </p:blipFill>
        <p:spPr bwMode="auto">
          <a:xfrm>
            <a:off x="7864118" y="5181600"/>
            <a:ext cx="1279882" cy="1676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Thirteen</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0"/>
            <a:ext cx="8229600" cy="5181599"/>
          </a:xfrm>
        </p:spPr>
        <p:txBody>
          <a:bodyPr>
            <a:normAutofit fontScale="85000" lnSpcReduction="20000"/>
          </a:bodyPr>
          <a:lstStyle/>
          <a:p>
            <a:pPr algn="just"/>
            <a:r>
              <a:rPr lang="en-US" b="1" dirty="0" smtClean="0"/>
              <a:t>To observe facts carefully, patiently and accurately is the method that philosophers use to apply knowledge.</a:t>
            </a:r>
          </a:p>
          <a:p>
            <a:pPr algn="just"/>
            <a:endParaRPr lang="en-US" b="1" dirty="0" smtClean="0"/>
          </a:p>
          <a:p>
            <a:pPr algn="just"/>
            <a:r>
              <a:rPr lang="en-US" b="1" dirty="0" smtClean="0"/>
              <a:t>We may be certain that this method is correct by not allowing prejudice or neglect.</a:t>
            </a:r>
          </a:p>
          <a:p>
            <a:pPr algn="just"/>
            <a:endParaRPr lang="en-US" b="1" dirty="0" smtClean="0"/>
          </a:p>
          <a:p>
            <a:pPr algn="just"/>
            <a:r>
              <a:rPr lang="en-US" b="1" dirty="0" smtClean="0"/>
              <a:t>The facts esteemed most highly cannot be accounted by the use of daily observations.</a:t>
            </a:r>
          </a:p>
          <a:p>
            <a:pPr algn="just"/>
            <a:endParaRPr lang="en-US" b="1" dirty="0" smtClean="0"/>
          </a:p>
          <a:p>
            <a:pPr algn="just"/>
            <a:r>
              <a:rPr lang="en-US" b="1" dirty="0" smtClean="0"/>
              <a:t>This principle is based on reason and experience.</a:t>
            </a:r>
          </a:p>
          <a:p>
            <a:pPr algn="just"/>
            <a:endParaRPr lang="en-US" b="1" dirty="0" smtClean="0"/>
          </a:p>
          <a:p>
            <a:pPr algn="just"/>
            <a:r>
              <a:rPr lang="en-US" b="1" dirty="0" smtClean="0"/>
              <a:t>This principle destroys superstition, precedent and conventionality.</a:t>
            </a:r>
            <a:endParaRPr lang="en-US" b="1" dirty="0"/>
          </a:p>
        </p:txBody>
      </p:sp>
      <p:pic>
        <p:nvPicPr>
          <p:cNvPr id="5" name="Picture 4" descr="Truth Dynamics Logo.jpeg"/>
          <p:cNvPicPr>
            <a:picLocks noChangeAspect="1"/>
          </p:cNvPicPr>
          <p:nvPr/>
        </p:nvPicPr>
        <p:blipFill>
          <a:blip r:embed="rId2" cstate="print"/>
          <a:stretch>
            <a:fillRect/>
          </a:stretch>
        </p:blipFill>
        <p:spPr>
          <a:xfrm>
            <a:off x="8305800" y="6324600"/>
            <a:ext cx="609600" cy="381000"/>
          </a:xfrm>
          <a:prstGeom prst="rect">
            <a:avLst/>
          </a:prstGeom>
          <a:ln>
            <a:noFill/>
          </a:ln>
          <a:effectLst>
            <a:outerShdw blurRad="292100" dist="139700" dir="2700000" algn="tl" rotWithShape="0">
              <a:srgbClr val="333333">
                <a:alpha val="65000"/>
              </a:srgbClr>
            </a:outerShdw>
          </a:effectLst>
        </p:spPr>
      </p:pic>
      <p:pic>
        <p:nvPicPr>
          <p:cNvPr id="8194"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Thirteen</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524001"/>
            <a:ext cx="8229600" cy="5105400"/>
          </a:xfrm>
        </p:spPr>
        <p:txBody>
          <a:bodyPr>
            <a:normAutofit fontScale="85000" lnSpcReduction="20000"/>
          </a:bodyPr>
          <a:lstStyle/>
          <a:p>
            <a:pPr algn="just"/>
            <a:r>
              <a:rPr lang="en-US" b="1" dirty="0" smtClean="0"/>
              <a:t>These laws are uncommon, rare, strange and exceptional.</a:t>
            </a:r>
          </a:p>
          <a:p>
            <a:pPr algn="just"/>
            <a:endParaRPr lang="en-US" b="1" dirty="0" smtClean="0"/>
          </a:p>
          <a:p>
            <a:pPr algn="just"/>
            <a:r>
              <a:rPr lang="en-US" b="1" dirty="0" smtClean="0"/>
              <a:t>The creative power of thought accounts for the strange and unexplained phenomena.</a:t>
            </a:r>
          </a:p>
          <a:p>
            <a:pPr algn="just"/>
            <a:endParaRPr lang="en-US" b="1" dirty="0" smtClean="0"/>
          </a:p>
          <a:p>
            <a:pPr algn="just"/>
            <a:r>
              <a:rPr lang="en-US" b="1" dirty="0" smtClean="0"/>
              <a:t>This is because once you learn a fact it becomes a certain definite cause that operates with precision.</a:t>
            </a:r>
          </a:p>
          <a:p>
            <a:pPr algn="just"/>
            <a:endParaRPr lang="en-US" b="1" dirty="0" smtClean="0"/>
          </a:p>
          <a:p>
            <a:pPr algn="just"/>
            <a:r>
              <a:rPr lang="en-US" b="1" dirty="0" smtClean="0"/>
              <a:t>This knowledge explains the cause of every condition, whether physical, mental or spiritual.</a:t>
            </a:r>
          </a:p>
          <a:p>
            <a:pPr algn="just"/>
            <a:endParaRPr lang="en-US" b="1" dirty="0" smtClean="0"/>
          </a:p>
          <a:p>
            <a:pPr algn="just"/>
            <a:r>
              <a:rPr lang="en-US" b="1" dirty="0" smtClean="0"/>
              <a:t>Your best interest is conserved by recognizing the creative nature of thought which connects you with the Infinite power.</a:t>
            </a:r>
          </a:p>
        </p:txBody>
      </p:sp>
      <p:pic>
        <p:nvPicPr>
          <p:cNvPr id="5" name="Picture 4" descr="Truth Dynamics Logo.jpeg"/>
          <p:cNvPicPr>
            <a:picLocks noChangeAspect="1"/>
          </p:cNvPicPr>
          <p:nvPr/>
        </p:nvPicPr>
        <p:blipFill>
          <a:blip r:embed="rId2" cstate="print"/>
          <a:stretch>
            <a:fillRect/>
          </a:stretch>
        </p:blipFill>
        <p:spPr>
          <a:xfrm>
            <a:off x="8534400" y="6400800"/>
            <a:ext cx="487680" cy="304800"/>
          </a:xfrm>
          <a:prstGeom prst="rect">
            <a:avLst/>
          </a:prstGeom>
          <a:ln>
            <a:noFill/>
          </a:ln>
          <a:effectLst>
            <a:outerShdw blurRad="292100" dist="139700" dir="2700000" algn="tl" rotWithShape="0">
              <a:srgbClr val="333333">
                <a:alpha val="65000"/>
              </a:srgbClr>
            </a:outerShdw>
          </a:effectLst>
        </p:spPr>
      </p:pic>
      <p:pic>
        <p:nvPicPr>
          <p:cNvPr id="9218"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714500"/>
          </a:xfrm>
          <a:prstGeom prst="rect">
            <a:avLst/>
          </a:prstGeom>
          <a:noFill/>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Thirteen </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524001"/>
            <a:ext cx="8229600" cy="5181600"/>
          </a:xfrm>
        </p:spPr>
        <p:txBody>
          <a:bodyPr>
            <a:normAutofit fontScale="70000" lnSpcReduction="20000"/>
          </a:bodyPr>
          <a:lstStyle/>
          <a:p>
            <a:pPr marL="633222" indent="-514350" algn="just">
              <a:buAutoNum type="arabicPeriod" startAt="121"/>
            </a:pPr>
            <a:r>
              <a:rPr lang="en-US" b="1" dirty="0" smtClean="0"/>
              <a:t>What is the method by which natural philosophers obtain and apply their knowledge?  </a:t>
            </a:r>
            <a:r>
              <a:rPr lang="en-US" b="1" i="1" dirty="0" smtClean="0">
                <a:solidFill>
                  <a:srgbClr val="FFC000"/>
                </a:solidFill>
              </a:rPr>
              <a:t>To observe individual facts carefully, patiently, accurately, with all the instruments and resources at their command before venturing upon a statement of general laws.</a:t>
            </a:r>
          </a:p>
          <a:p>
            <a:pPr marL="633222" indent="-514350" algn="just">
              <a:buAutoNum type="arabicPeriod" startAt="121"/>
            </a:pPr>
            <a:endParaRPr lang="en-US" b="1" i="1" dirty="0" smtClean="0">
              <a:solidFill>
                <a:srgbClr val="FFC000"/>
              </a:solidFill>
            </a:endParaRPr>
          </a:p>
          <a:p>
            <a:pPr marL="633222" indent="-514350" algn="just">
              <a:buAutoNum type="arabicPeriod" startAt="121"/>
            </a:pPr>
            <a:r>
              <a:rPr lang="en-US" b="1" dirty="0" smtClean="0"/>
              <a:t>How may we be certain that this method is correct?  </a:t>
            </a:r>
            <a:r>
              <a:rPr lang="en-US" b="1" i="1" dirty="0" smtClean="0">
                <a:solidFill>
                  <a:srgbClr val="FFC000"/>
                </a:solidFill>
              </a:rPr>
              <a:t>By not permitting a tyrannical prejudice to neglect or mutilate unwelcome facts.</a:t>
            </a:r>
          </a:p>
          <a:p>
            <a:pPr marL="633222" indent="-514350" algn="just">
              <a:buAutoNum type="arabicPeriod" startAt="121"/>
            </a:pPr>
            <a:endParaRPr lang="en-US" b="1" i="1" dirty="0" smtClean="0">
              <a:solidFill>
                <a:srgbClr val="FFC000"/>
              </a:solidFill>
            </a:endParaRPr>
          </a:p>
          <a:p>
            <a:pPr marL="633222" indent="-514350" algn="just">
              <a:buAutoNum type="arabicPeriod" startAt="121"/>
            </a:pPr>
            <a:r>
              <a:rPr lang="en-US" b="1" dirty="0" smtClean="0"/>
              <a:t>What class of facts are esteemed most highly?  </a:t>
            </a:r>
            <a:r>
              <a:rPr lang="en-US" b="1" i="1" dirty="0" smtClean="0">
                <a:solidFill>
                  <a:srgbClr val="FFC000"/>
                </a:solidFill>
              </a:rPr>
              <a:t>Those which cannot be accounted for by the usual daily observation of life.</a:t>
            </a:r>
          </a:p>
          <a:p>
            <a:pPr marL="633222" indent="-514350" algn="just">
              <a:buAutoNum type="arabicPeriod" startAt="121"/>
            </a:pPr>
            <a:endParaRPr lang="en-US" b="1" i="1" dirty="0" smtClean="0">
              <a:solidFill>
                <a:srgbClr val="FFC000"/>
              </a:solidFill>
            </a:endParaRPr>
          </a:p>
          <a:p>
            <a:pPr marL="633222" indent="-514350" algn="just">
              <a:buAutoNum type="arabicPeriod" startAt="121"/>
            </a:pPr>
            <a:r>
              <a:rPr lang="en-US" b="1" dirty="0" smtClean="0"/>
              <a:t>Upon what is this principle founded</a:t>
            </a:r>
            <a:r>
              <a:rPr lang="en-US" b="1" i="1" dirty="0" smtClean="0"/>
              <a:t>? </a:t>
            </a:r>
            <a:r>
              <a:rPr lang="en-US" b="1" i="1" dirty="0" smtClean="0">
                <a:solidFill>
                  <a:srgbClr val="FFC000"/>
                </a:solidFill>
              </a:rPr>
              <a:t> Upon reason and experience.</a:t>
            </a:r>
          </a:p>
          <a:p>
            <a:pPr marL="633222" indent="-514350" algn="just">
              <a:buAutoNum type="arabicPeriod" startAt="121"/>
            </a:pPr>
            <a:endParaRPr lang="en-US" b="1" i="1" dirty="0" smtClean="0">
              <a:solidFill>
                <a:srgbClr val="FFC000"/>
              </a:solidFill>
            </a:endParaRPr>
          </a:p>
          <a:p>
            <a:pPr marL="633222" indent="-514350" algn="just">
              <a:buAutoNum type="arabicPeriod" startAt="121"/>
            </a:pPr>
            <a:r>
              <a:rPr lang="en-US" b="1" dirty="0" smtClean="0"/>
              <a:t>What does it destroy</a:t>
            </a:r>
            <a:r>
              <a:rPr lang="en-US" b="1" i="1" dirty="0" smtClean="0"/>
              <a:t>?</a:t>
            </a:r>
            <a:r>
              <a:rPr lang="en-US" b="1" i="1" dirty="0" smtClean="0">
                <a:solidFill>
                  <a:srgbClr val="FFC000"/>
                </a:solidFill>
              </a:rPr>
              <a:t>  Superstition, precedent and conventionality.</a:t>
            </a:r>
          </a:p>
          <a:p>
            <a:pPr marL="633222" indent="-514350" algn="just">
              <a:buAutoNum type="arabicPeriod" startAt="121"/>
            </a:pPr>
            <a:endParaRPr lang="en-US" b="1" i="1" dirty="0">
              <a:solidFill>
                <a:srgbClr val="FFC000"/>
              </a:solidFill>
            </a:endParaRPr>
          </a:p>
        </p:txBody>
      </p:sp>
      <p:pic>
        <p:nvPicPr>
          <p:cNvPr id="5" name="Picture 4" descr="Truth Dynamics Logo.jpeg"/>
          <p:cNvPicPr>
            <a:picLocks noChangeAspect="1"/>
          </p:cNvPicPr>
          <p:nvPr/>
        </p:nvPicPr>
        <p:blipFill>
          <a:blip r:embed="rId2" cstate="print"/>
          <a:stretch>
            <a:fillRect/>
          </a:stretch>
        </p:blipFill>
        <p:spPr>
          <a:xfrm>
            <a:off x="8382000" y="6324600"/>
            <a:ext cx="609600" cy="381000"/>
          </a:xfrm>
          <a:prstGeom prst="rect">
            <a:avLst/>
          </a:prstGeom>
          <a:ln>
            <a:noFill/>
          </a:ln>
          <a:effectLst>
            <a:outerShdw blurRad="292100" dist="139700" dir="2700000" algn="tl" rotWithShape="0">
              <a:srgbClr val="333333">
                <a:alpha val="65000"/>
              </a:srgbClr>
            </a:outerShdw>
          </a:effectLst>
        </p:spPr>
      </p:pic>
      <p:pic>
        <p:nvPicPr>
          <p:cNvPr id="10242"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Thirteen</a:t>
            </a:r>
            <a:br>
              <a:rPr lang="en-US" dirty="0" smtClean="0"/>
            </a:br>
            <a:r>
              <a:rPr lang="en-US" dirty="0" smtClean="0"/>
              <a:t>Study Question</a:t>
            </a:r>
            <a:endParaRPr lang="en-US" dirty="0"/>
          </a:p>
        </p:txBody>
      </p:sp>
      <p:sp>
        <p:nvSpPr>
          <p:cNvPr id="3" name="Content Placeholder 2"/>
          <p:cNvSpPr>
            <a:spLocks noGrp="1"/>
          </p:cNvSpPr>
          <p:nvPr>
            <p:ph idx="1"/>
          </p:nvPr>
        </p:nvSpPr>
        <p:spPr>
          <a:xfrm>
            <a:off x="457200" y="1524000"/>
            <a:ext cx="8229600" cy="5334000"/>
          </a:xfrm>
        </p:spPr>
        <p:txBody>
          <a:bodyPr>
            <a:normAutofit fontScale="62500" lnSpcReduction="20000"/>
          </a:bodyPr>
          <a:lstStyle/>
          <a:p>
            <a:pPr marL="633222" indent="-514350">
              <a:buAutoNum type="arabicPeriod" startAt="125"/>
            </a:pPr>
            <a:endParaRPr lang="en-US" b="1" i="1" dirty="0" smtClean="0">
              <a:solidFill>
                <a:srgbClr val="FFC000"/>
              </a:solidFill>
            </a:endParaRPr>
          </a:p>
          <a:p>
            <a:pPr marL="633222" indent="-514350">
              <a:buAutoNum type="arabicPeriod" startAt="126"/>
            </a:pPr>
            <a:r>
              <a:rPr lang="en-US" b="1" dirty="0" smtClean="0"/>
              <a:t>How have these laws been discovered</a:t>
            </a:r>
            <a:r>
              <a:rPr lang="en-US" b="1" i="1" dirty="0" smtClean="0"/>
              <a:t>? </a:t>
            </a:r>
            <a:r>
              <a:rPr lang="en-US" b="1" i="1" dirty="0" smtClean="0">
                <a:solidFill>
                  <a:srgbClr val="FFC000"/>
                </a:solidFill>
              </a:rPr>
              <a:t> By generalization of facts which are uncommon, rare, strange and form the exception.</a:t>
            </a:r>
          </a:p>
          <a:p>
            <a:pPr marL="633222" indent="-514350">
              <a:buAutoNum type="arabicPeriod" startAt="126"/>
            </a:pPr>
            <a:endParaRPr lang="en-US" b="1" i="1" dirty="0" smtClean="0">
              <a:solidFill>
                <a:srgbClr val="FFC000"/>
              </a:solidFill>
            </a:endParaRPr>
          </a:p>
          <a:p>
            <a:pPr marL="633222" indent="-514350">
              <a:buAutoNum type="arabicPeriod" startAt="126"/>
            </a:pPr>
            <a:r>
              <a:rPr lang="en-US" b="1" dirty="0" smtClean="0"/>
              <a:t>How may we account for much of the strange and heretofore unexplainable phenomena which is constantly taking place?  </a:t>
            </a:r>
            <a:r>
              <a:rPr lang="en-US" b="1" i="1" dirty="0" smtClean="0">
                <a:solidFill>
                  <a:srgbClr val="FFC000"/>
                </a:solidFill>
              </a:rPr>
              <a:t>By the creative power of thought.</a:t>
            </a:r>
          </a:p>
          <a:p>
            <a:pPr marL="633222" indent="-514350">
              <a:buAutoNum type="arabicPeriod" startAt="126"/>
            </a:pPr>
            <a:endParaRPr lang="en-US" b="1" i="1" dirty="0" smtClean="0">
              <a:solidFill>
                <a:srgbClr val="FFC000"/>
              </a:solidFill>
            </a:endParaRPr>
          </a:p>
          <a:p>
            <a:pPr marL="633222" indent="-514350">
              <a:buAutoNum type="arabicPeriod" startAt="126"/>
            </a:pPr>
            <a:r>
              <a:rPr lang="en-US" b="1" dirty="0" smtClean="0"/>
              <a:t>Why is this so?  </a:t>
            </a:r>
            <a:r>
              <a:rPr lang="en-US" b="1" i="1" dirty="0" smtClean="0">
                <a:solidFill>
                  <a:srgbClr val="FFC000"/>
                </a:solidFill>
              </a:rPr>
              <a:t>Because when you learn of a fact you can be sure that it is the result of a certain definite cause and that this cause will operate with invariable precision. </a:t>
            </a:r>
          </a:p>
          <a:p>
            <a:pPr marL="633222" indent="-514350">
              <a:buAutoNum type="arabicPeriod" startAt="126"/>
            </a:pPr>
            <a:endParaRPr lang="en-US" b="1" i="1" dirty="0" smtClean="0">
              <a:solidFill>
                <a:srgbClr val="FFC000"/>
              </a:solidFill>
            </a:endParaRPr>
          </a:p>
          <a:p>
            <a:pPr marL="633222" indent="-514350">
              <a:buAutoNum type="arabicPeriod" startAt="126"/>
            </a:pPr>
            <a:r>
              <a:rPr lang="en-US" b="1" dirty="0" smtClean="0"/>
              <a:t>What is the result of this knowledge?  </a:t>
            </a:r>
            <a:r>
              <a:rPr lang="en-US" b="1" i="1" dirty="0" smtClean="0">
                <a:solidFill>
                  <a:srgbClr val="FFC000"/>
                </a:solidFill>
              </a:rPr>
              <a:t>It will explain the cause of every possible condition, whether physical, mental or spiritual.</a:t>
            </a:r>
          </a:p>
          <a:p>
            <a:pPr marL="633222" indent="-514350">
              <a:buAutoNum type="arabicPeriod" startAt="126"/>
            </a:pPr>
            <a:endParaRPr lang="en-US" b="1" i="1" dirty="0" smtClean="0">
              <a:solidFill>
                <a:srgbClr val="FFC000"/>
              </a:solidFill>
            </a:endParaRPr>
          </a:p>
          <a:p>
            <a:pPr marL="633222" indent="-514350">
              <a:buAutoNum type="arabicPeriod" startAt="126"/>
            </a:pPr>
            <a:r>
              <a:rPr lang="en-US" b="1" dirty="0" smtClean="0"/>
              <a:t>How will your best interest be conserved?  </a:t>
            </a:r>
            <a:r>
              <a:rPr lang="en-US" b="1" i="1" dirty="0" smtClean="0">
                <a:solidFill>
                  <a:srgbClr val="FFC000"/>
                </a:solidFill>
              </a:rPr>
              <a:t>By a recognition of the fact that a knowledge of the creative nature of thought </a:t>
            </a:r>
            <a:r>
              <a:rPr lang="en-US" b="1" i="1" smtClean="0">
                <a:solidFill>
                  <a:srgbClr val="FFC000"/>
                </a:solidFill>
              </a:rPr>
              <a:t>puts you </a:t>
            </a:r>
            <a:r>
              <a:rPr lang="en-US" b="1" i="1" dirty="0" smtClean="0">
                <a:solidFill>
                  <a:srgbClr val="FFC000"/>
                </a:solidFill>
              </a:rPr>
              <a:t>in touch with Infinite power.</a:t>
            </a:r>
          </a:p>
          <a:p>
            <a:pPr marL="633222" indent="-514350">
              <a:buAutoNum type="arabicPeriod" startAt="125"/>
            </a:pPr>
            <a:endParaRPr lang="en-US" b="1" i="1" dirty="0" smtClean="0">
              <a:solidFill>
                <a:srgbClr val="FFC000"/>
              </a:solidFill>
            </a:endParaRPr>
          </a:p>
          <a:p>
            <a:pPr marL="633222" indent="-514350">
              <a:buNone/>
            </a:pPr>
            <a:endParaRPr lang="en-US" dirty="0"/>
          </a:p>
        </p:txBody>
      </p:sp>
      <p:pic>
        <p:nvPicPr>
          <p:cNvPr id="7" name="Picture 6" descr="Truth Dynamics Logo.jpeg"/>
          <p:cNvPicPr>
            <a:picLocks noChangeAspect="1"/>
          </p:cNvPicPr>
          <p:nvPr/>
        </p:nvPicPr>
        <p:blipFill>
          <a:blip r:embed="rId2" cstate="print"/>
          <a:stretch>
            <a:fillRect/>
          </a:stretch>
        </p:blipFill>
        <p:spPr>
          <a:xfrm>
            <a:off x="8305800" y="6324600"/>
            <a:ext cx="666750" cy="381000"/>
          </a:xfrm>
          <a:prstGeom prst="rect">
            <a:avLst/>
          </a:prstGeom>
          <a:ln>
            <a:noFill/>
          </a:ln>
          <a:effectLst>
            <a:outerShdw blurRad="292100" dist="139700" dir="2700000" algn="tl" rotWithShape="0">
              <a:srgbClr val="333333">
                <a:alpha val="65000"/>
              </a:srgbClr>
            </a:outerShdw>
          </a:effectLst>
        </p:spPr>
      </p:pic>
      <p:pic>
        <p:nvPicPr>
          <p:cNvPr id="11266" name="Picture 2" descr="C:\Documents and Settings\Peter C. Rogers\Local Settings\Temporary Internet Files\Content.IE5\HV31Q9W5\MCj04339030000[1].png"/>
          <p:cNvPicPr>
            <a:picLocks noChangeAspect="1" noChangeArrowheads="1"/>
          </p:cNvPicPr>
          <p:nvPr/>
        </p:nvPicPr>
        <p:blipFill>
          <a:blip r:embed="rId3"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Golden Key.png"/>
          <p:cNvPicPr>
            <a:picLocks noChangeAspect="1"/>
          </p:cNvPicPr>
          <p:nvPr/>
        </p:nvPicPr>
        <p:blipFill>
          <a:blip r:embed="rId3"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Thirteen</a:t>
            </a:r>
            <a:endParaRPr lang="en-US" dirty="0"/>
          </a:p>
        </p:txBody>
      </p:sp>
      <p:sp>
        <p:nvSpPr>
          <p:cNvPr id="3" name="Content Placeholder 2"/>
          <p:cNvSpPr>
            <a:spLocks noGrp="1"/>
          </p:cNvSpPr>
          <p:nvPr>
            <p:ph idx="1"/>
          </p:nvPr>
        </p:nvSpPr>
        <p:spPr>
          <a:xfrm>
            <a:off x="457200" y="1524001"/>
            <a:ext cx="8229600" cy="5181600"/>
          </a:xfrm>
        </p:spPr>
        <p:txBody>
          <a:bodyPr>
            <a:normAutofit lnSpcReduction="10000"/>
          </a:bodyPr>
          <a:lstStyle/>
          <a:p>
            <a:pPr algn="ctr">
              <a:buNone/>
            </a:pPr>
            <a:r>
              <a:rPr lang="en-US" sz="2800" b="1" dirty="0" smtClean="0"/>
              <a:t>The Dreams of The Dreamer</a:t>
            </a:r>
          </a:p>
          <a:p>
            <a:pPr algn="ctr">
              <a:buNone/>
            </a:pPr>
            <a:endParaRPr lang="en-US" sz="1600" b="1" dirty="0" smtClean="0"/>
          </a:p>
          <a:p>
            <a:pPr algn="ctr">
              <a:buNone/>
            </a:pPr>
            <a:r>
              <a:rPr lang="en-US" sz="2400" b="1" dirty="0" smtClean="0"/>
              <a:t>Natural Law</a:t>
            </a:r>
          </a:p>
          <a:p>
            <a:pPr algn="ctr">
              <a:buNone/>
            </a:pPr>
            <a:endParaRPr lang="en-US" sz="2400" b="1" dirty="0" smtClean="0"/>
          </a:p>
          <a:p>
            <a:pPr algn="ctr">
              <a:buNone/>
            </a:pPr>
            <a:endParaRPr lang="en-US" sz="2400" b="1" dirty="0" smtClean="0"/>
          </a:p>
          <a:p>
            <a:pPr algn="ctr">
              <a:buNone/>
            </a:pPr>
            <a:r>
              <a:rPr lang="en-US" sz="2400" b="1" dirty="0" smtClean="0"/>
              <a:t>                                 --------                  ------- ”Fruition”</a:t>
            </a:r>
          </a:p>
          <a:p>
            <a:pPr algn="ctr">
              <a:buNone/>
            </a:pPr>
            <a:endParaRPr lang="en-US" sz="2400" b="1" dirty="0" smtClean="0"/>
          </a:p>
          <a:p>
            <a:pPr algn="ctr">
              <a:buNone/>
            </a:pPr>
            <a:endParaRPr lang="en-US" sz="2400" b="1" dirty="0" smtClean="0"/>
          </a:p>
          <a:p>
            <a:pPr algn="ctr">
              <a:buNone/>
            </a:pPr>
            <a:endParaRPr lang="en-US" sz="2400" b="1" dirty="0" smtClean="0"/>
          </a:p>
          <a:p>
            <a:pPr algn="ctr">
              <a:buNone/>
            </a:pPr>
            <a:r>
              <a:rPr lang="en-US" sz="2400" b="1" dirty="0" smtClean="0"/>
              <a:t>                                                    --------         ------------- “Thoughts”</a:t>
            </a:r>
          </a:p>
          <a:p>
            <a:pPr algn="ctr">
              <a:buNone/>
            </a:pPr>
            <a:endParaRPr lang="en-US" sz="2400" b="1" dirty="0" smtClean="0"/>
          </a:p>
          <a:p>
            <a:pPr algn="ctr">
              <a:buNone/>
            </a:pPr>
            <a:endParaRPr lang="en-US" sz="2400" b="1" dirty="0" smtClean="0"/>
          </a:p>
          <a:p>
            <a:pPr algn="ctr">
              <a:buNone/>
            </a:pPr>
            <a:endParaRPr lang="en-US" sz="2400" b="1" dirty="0" smtClean="0"/>
          </a:p>
          <a:p>
            <a:pPr algn="ctr">
              <a:buNone/>
            </a:pPr>
            <a:r>
              <a:rPr lang="en-US" sz="2400" b="1" dirty="0" smtClean="0"/>
              <a:t>You plant seeds with your thoughts that will ultimately germinate as your life</a:t>
            </a:r>
          </a:p>
          <a:p>
            <a:pPr algn="ctr">
              <a:buNone/>
            </a:pPr>
            <a:endParaRPr lang="en-US" sz="2400" b="1" dirty="0"/>
          </a:p>
        </p:txBody>
      </p:sp>
      <p:pic>
        <p:nvPicPr>
          <p:cNvPr id="5" name="Picture 4" descr="Truth Dynamics Logo.jpeg"/>
          <p:cNvPicPr>
            <a:picLocks noChangeAspect="1"/>
          </p:cNvPicPr>
          <p:nvPr/>
        </p:nvPicPr>
        <p:blipFill>
          <a:blip r:embed="rId2" cstate="print"/>
          <a:stretch>
            <a:fillRect/>
          </a:stretch>
        </p:blipFill>
        <p:spPr>
          <a:xfrm>
            <a:off x="8458200" y="6400800"/>
            <a:ext cx="487680" cy="304800"/>
          </a:xfrm>
          <a:prstGeom prst="rect">
            <a:avLst/>
          </a:prstGeom>
          <a:ln>
            <a:noFill/>
          </a:ln>
          <a:effectLst>
            <a:outerShdw blurRad="292100" dist="139700" dir="2700000" algn="tl" rotWithShape="0">
              <a:srgbClr val="333333">
                <a:alpha val="65000"/>
              </a:srgbClr>
            </a:outerShdw>
          </a:effectLst>
        </p:spPr>
      </p:pic>
      <p:pic>
        <p:nvPicPr>
          <p:cNvPr id="1026" name="Picture 2" descr="C:\Documents and Settings\Peter C. Rogers\Local Settings\Temporary Internet Files\Content.IE5\M0VPXDY8\MCj04418700000[1].wmf"/>
          <p:cNvPicPr>
            <a:picLocks noChangeAspect="1" noChangeArrowheads="1"/>
          </p:cNvPicPr>
          <p:nvPr/>
        </p:nvPicPr>
        <p:blipFill>
          <a:blip r:embed="rId3" cstate="print"/>
          <a:srcRect/>
          <a:stretch>
            <a:fillRect/>
          </a:stretch>
        </p:blipFill>
        <p:spPr bwMode="auto">
          <a:xfrm>
            <a:off x="3048000" y="2667000"/>
            <a:ext cx="2819400" cy="3124200"/>
          </a:xfrm>
          <a:prstGeom prst="rect">
            <a:avLst/>
          </a:prstGeom>
          <a:ln>
            <a:noFill/>
          </a:ln>
          <a:effectLst>
            <a:outerShdw blurRad="292100" dist="139700" dir="2700000" algn="tl" rotWithShape="0">
              <a:srgbClr val="333333">
                <a:alpha val="65000"/>
              </a:srgbClr>
            </a:outerShdw>
          </a:effectLst>
        </p:spPr>
      </p:pic>
      <p:pic>
        <p:nvPicPr>
          <p:cNvPr id="1028" name="Picture 4" descr="C:\Documents and Settings\Peter C. Rogers\Local Settings\Temporary Internet Files\Content.IE5\M0VPXDY8\MPj04373380000[1].jpg"/>
          <p:cNvPicPr>
            <a:picLocks noChangeAspect="1" noChangeArrowheads="1"/>
          </p:cNvPicPr>
          <p:nvPr/>
        </p:nvPicPr>
        <p:blipFill>
          <a:blip r:embed="rId4" cstate="print"/>
          <a:srcRect/>
          <a:stretch>
            <a:fillRect/>
          </a:stretch>
        </p:blipFill>
        <p:spPr bwMode="auto">
          <a:xfrm>
            <a:off x="1" y="1524000"/>
            <a:ext cx="1295400" cy="1456284"/>
          </a:xfrm>
          <a:prstGeom prst="rect">
            <a:avLst/>
          </a:prstGeom>
          <a:ln>
            <a:noFill/>
          </a:ln>
          <a:effectLst>
            <a:softEdge rad="112500"/>
          </a:effectLst>
        </p:spPr>
      </p:pic>
      <p:pic>
        <p:nvPicPr>
          <p:cNvPr id="1030" name="Picture 6" descr="C:\Documents and Settings\Peter C. Rogers\Local Settings\Temporary Internet Files\Content.IE5\HDI0Q5IX\MPj04372020000[1].jpg"/>
          <p:cNvPicPr>
            <a:picLocks noChangeAspect="1" noChangeArrowheads="1"/>
          </p:cNvPicPr>
          <p:nvPr/>
        </p:nvPicPr>
        <p:blipFill>
          <a:blip r:embed="rId5" cstate="print"/>
          <a:srcRect/>
          <a:stretch>
            <a:fillRect/>
          </a:stretch>
        </p:blipFill>
        <p:spPr bwMode="auto">
          <a:xfrm flipH="1">
            <a:off x="7771094" y="1524000"/>
            <a:ext cx="1372906" cy="1371600"/>
          </a:xfrm>
          <a:prstGeom prst="rect">
            <a:avLst/>
          </a:prstGeom>
          <a:ln>
            <a:noFill/>
          </a:ln>
          <a:effectLst>
            <a:softEdge rad="112500"/>
          </a:effectLst>
        </p:spPr>
      </p:pic>
      <p:pic>
        <p:nvPicPr>
          <p:cNvPr id="6" name="Picture 2" descr="C:\Documents and Settings\Peter C. Rogers\Local Settings\Temporary Internet Files\Content.IE5\HV31Q9W5\MCj04339030000[1].png"/>
          <p:cNvPicPr>
            <a:picLocks noChangeAspect="1" noChangeArrowheads="1"/>
          </p:cNvPicPr>
          <p:nvPr/>
        </p:nvPicPr>
        <p:blipFill>
          <a:blip r:embed="rId6"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6"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Thirteen</a:t>
            </a:r>
            <a:endParaRPr lang="en-US" dirty="0"/>
          </a:p>
        </p:txBody>
      </p:sp>
      <p:sp>
        <p:nvSpPr>
          <p:cNvPr id="3" name="Content Placeholder 2"/>
          <p:cNvSpPr>
            <a:spLocks noGrp="1"/>
          </p:cNvSpPr>
          <p:nvPr>
            <p:ph idx="1"/>
          </p:nvPr>
        </p:nvSpPr>
        <p:spPr/>
        <p:txBody>
          <a:bodyPr/>
          <a:lstStyle/>
          <a:p>
            <a:pPr algn="ctr">
              <a:buNone/>
            </a:pPr>
            <a:r>
              <a:rPr lang="en-US" sz="2800" b="1" dirty="0" smtClean="0"/>
              <a:t>The Dreams of The Dreamer</a:t>
            </a:r>
          </a:p>
          <a:p>
            <a:pPr algn="ctr">
              <a:buNone/>
            </a:pPr>
            <a:endParaRPr lang="en-US" sz="1600" b="1" dirty="0" smtClean="0"/>
          </a:p>
          <a:p>
            <a:pPr algn="ctr">
              <a:buNone/>
            </a:pPr>
            <a:r>
              <a:rPr lang="en-US" sz="2400" b="1" dirty="0" smtClean="0"/>
              <a:t>Thoughts will bring about conditions corresponding with a </a:t>
            </a:r>
            <a:r>
              <a:rPr lang="en-US" sz="2400" b="1" dirty="0" smtClean="0">
                <a:solidFill>
                  <a:srgbClr val="FFC000"/>
                </a:solidFill>
              </a:rPr>
              <a:t>Predominant Mental Attitude (PMA)</a:t>
            </a:r>
          </a:p>
          <a:p>
            <a:pPr algn="ctr">
              <a:buNone/>
            </a:pPr>
            <a:endParaRPr lang="en-US" sz="2400" b="1" dirty="0" smtClean="0"/>
          </a:p>
          <a:p>
            <a:pPr algn="just">
              <a:buNone/>
            </a:pPr>
            <a:r>
              <a:rPr lang="en-US" sz="2400" b="1" dirty="0" smtClean="0"/>
              <a:t>     </a:t>
            </a:r>
            <a:r>
              <a:rPr lang="en-US" sz="2400" b="1" dirty="0" smtClean="0">
                <a:solidFill>
                  <a:srgbClr val="FFC000"/>
                </a:solidFill>
              </a:rPr>
              <a:t>“FEAR”                               “WORRY”                           “DOUBT”</a:t>
            </a:r>
          </a:p>
          <a:p>
            <a:pPr algn="just">
              <a:buNone/>
            </a:pPr>
            <a:endParaRPr lang="en-US" sz="2400" b="1" dirty="0" smtClean="0"/>
          </a:p>
          <a:p>
            <a:pPr algn="ctr">
              <a:buNone/>
            </a:pPr>
            <a:endParaRPr lang="en-US" sz="2400" b="1" dirty="0" smtClean="0"/>
          </a:p>
          <a:p>
            <a:pPr algn="ctr">
              <a:buNone/>
            </a:pPr>
            <a:endParaRPr lang="en-US" sz="2400" b="1" dirty="0" smtClean="0"/>
          </a:p>
          <a:p>
            <a:pPr>
              <a:buNone/>
            </a:pPr>
            <a:endParaRPr lang="en-US" dirty="0"/>
          </a:p>
        </p:txBody>
      </p:sp>
      <p:pic>
        <p:nvPicPr>
          <p:cNvPr id="5" name="Picture 4" descr="Truth Dynamics Logo.jpeg"/>
          <p:cNvPicPr>
            <a:picLocks noChangeAspect="1"/>
          </p:cNvPicPr>
          <p:nvPr/>
        </p:nvPicPr>
        <p:blipFill>
          <a:blip r:embed="rId2" cstate="print"/>
          <a:stretch>
            <a:fillRect/>
          </a:stretch>
        </p:blipFill>
        <p:spPr>
          <a:xfrm>
            <a:off x="8305800" y="6400800"/>
            <a:ext cx="609600" cy="304800"/>
          </a:xfrm>
          <a:prstGeom prst="rect">
            <a:avLst/>
          </a:prstGeom>
          <a:ln>
            <a:noFill/>
          </a:ln>
          <a:effectLst>
            <a:outerShdw blurRad="292100" dist="139700" dir="2700000" algn="tl" rotWithShape="0">
              <a:srgbClr val="333333">
                <a:alpha val="65000"/>
              </a:srgbClr>
            </a:outerShdw>
          </a:effectLst>
        </p:spPr>
      </p:pic>
      <p:pic>
        <p:nvPicPr>
          <p:cNvPr id="2052" name="Picture 4" descr="C:\Documents and Settings\Peter C. Rogers\Local Settings\Temporary Internet Files\Content.IE5\M0VPXDY8\MPj04140350000[1].jpg"/>
          <p:cNvPicPr>
            <a:picLocks noChangeAspect="1" noChangeArrowheads="1"/>
          </p:cNvPicPr>
          <p:nvPr/>
        </p:nvPicPr>
        <p:blipFill>
          <a:blip r:embed="rId3" cstate="print"/>
          <a:srcRect/>
          <a:stretch>
            <a:fillRect/>
          </a:stretch>
        </p:blipFill>
        <p:spPr bwMode="auto">
          <a:xfrm>
            <a:off x="533400" y="4114800"/>
            <a:ext cx="1749885" cy="220675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54" name="Picture 6" descr="C:\Documents and Settings\Peter C. Rogers\Local Settings\Temporary Internet Files\Content.IE5\HV31Q9W5\MPj04421970000[1].jpg"/>
          <p:cNvPicPr>
            <a:picLocks noChangeAspect="1" noChangeArrowheads="1"/>
          </p:cNvPicPr>
          <p:nvPr/>
        </p:nvPicPr>
        <p:blipFill>
          <a:blip r:embed="rId4" cstate="print"/>
          <a:srcRect/>
          <a:stretch>
            <a:fillRect/>
          </a:stretch>
        </p:blipFill>
        <p:spPr bwMode="auto">
          <a:xfrm>
            <a:off x="3429000" y="4191000"/>
            <a:ext cx="2362200" cy="1955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57" name="Picture 9" descr="C:\Documents and Settings\Peter C. Rogers\Local Settings\Temporary Internet Files\Content.IE5\ME2O0LVN\MMj02827480000[1].gif"/>
          <p:cNvPicPr>
            <a:picLocks noChangeAspect="1" noChangeArrowheads="1" noCrop="1"/>
          </p:cNvPicPr>
          <p:nvPr/>
        </p:nvPicPr>
        <p:blipFill>
          <a:blip r:embed="rId5" cstate="print"/>
          <a:srcRect/>
          <a:stretch>
            <a:fillRect/>
          </a:stretch>
        </p:blipFill>
        <p:spPr bwMode="auto">
          <a:xfrm>
            <a:off x="6629400" y="4191000"/>
            <a:ext cx="2057400" cy="2057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50" name="Picture 2" descr="C:\Documents and Settings\Peter C. Rogers\Local Settings\Temporary Internet Files\Content.IE5\HV31Q9W5\MCj04339030000[1].png"/>
          <p:cNvPicPr>
            <a:picLocks noChangeAspect="1" noChangeArrowheads="1"/>
          </p:cNvPicPr>
          <p:nvPr/>
        </p:nvPicPr>
        <p:blipFill>
          <a:blip r:embed="rId6"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6"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1" name="Picture 9" descr="C:\Documents and Settings\Peter C. Rogers\Local Settings\Temporary Internet Files\Content.IE5\HDI0Q5IX\MPj04333350000[1].jpg"/>
          <p:cNvPicPr>
            <a:picLocks noChangeAspect="1" noChangeArrowheads="1"/>
          </p:cNvPicPr>
          <p:nvPr/>
        </p:nvPicPr>
        <p:blipFill>
          <a:blip r:embed="rId2" cstate="print"/>
          <a:srcRect/>
          <a:stretch>
            <a:fillRect/>
          </a:stretch>
        </p:blipFill>
        <p:spPr bwMode="auto">
          <a:xfrm>
            <a:off x="1219200" y="2743200"/>
            <a:ext cx="6477000" cy="2895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Thirteen</a:t>
            </a:r>
            <a:endParaRPr lang="en-US" dirty="0"/>
          </a:p>
        </p:txBody>
      </p:sp>
      <p:sp>
        <p:nvSpPr>
          <p:cNvPr id="3" name="Content Placeholder 2"/>
          <p:cNvSpPr>
            <a:spLocks noGrp="1"/>
          </p:cNvSpPr>
          <p:nvPr>
            <p:ph idx="1"/>
          </p:nvPr>
        </p:nvSpPr>
        <p:spPr>
          <a:xfrm>
            <a:off x="457200" y="1524000"/>
            <a:ext cx="8305800" cy="5181600"/>
          </a:xfrm>
        </p:spPr>
        <p:txBody>
          <a:bodyPr>
            <a:normAutofit fontScale="77500" lnSpcReduction="20000"/>
          </a:bodyPr>
          <a:lstStyle/>
          <a:p>
            <a:pPr algn="ctr">
              <a:buNone/>
            </a:pPr>
            <a:r>
              <a:rPr lang="en-US" sz="3600" b="1" dirty="0" smtClean="0"/>
              <a:t>The Dreams of The Dreamer</a:t>
            </a:r>
          </a:p>
          <a:p>
            <a:pPr algn="ctr">
              <a:buNone/>
            </a:pPr>
            <a:endParaRPr lang="en-US" sz="1600" b="1" dirty="0" smtClean="0"/>
          </a:p>
          <a:p>
            <a:pPr algn="ctr">
              <a:buNone/>
            </a:pPr>
            <a:r>
              <a:rPr lang="en-US" sz="3100" b="1" dirty="0" smtClean="0">
                <a:solidFill>
                  <a:srgbClr val="FFC000"/>
                </a:solidFill>
              </a:rPr>
              <a:t>Happiness and Harmony</a:t>
            </a:r>
          </a:p>
          <a:p>
            <a:pPr algn="ctr">
              <a:buNone/>
            </a:pPr>
            <a:endParaRPr lang="en-US" sz="2400" b="1" dirty="0" smtClean="0"/>
          </a:p>
          <a:p>
            <a:pPr algn="ctr">
              <a:buNone/>
            </a:pPr>
            <a:endParaRPr lang="en-US" b="1" dirty="0" smtClean="0">
              <a:solidFill>
                <a:schemeClr val="bg1"/>
              </a:solidFill>
            </a:endParaRPr>
          </a:p>
          <a:p>
            <a:pPr algn="ctr">
              <a:buNone/>
            </a:pPr>
            <a:endParaRPr lang="en-US" b="1" dirty="0" smtClean="0">
              <a:solidFill>
                <a:schemeClr val="bg1"/>
              </a:solidFill>
            </a:endParaRPr>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solidFill>
                <a:schemeClr val="bg1"/>
              </a:solidFill>
            </a:endParaRPr>
          </a:p>
          <a:p>
            <a:pPr algn="ctr">
              <a:buNone/>
            </a:pPr>
            <a:endParaRPr lang="en-US" sz="2400" b="1" dirty="0" smtClean="0">
              <a:solidFill>
                <a:schemeClr val="bg1"/>
              </a:solidFill>
            </a:endParaRPr>
          </a:p>
          <a:p>
            <a:pPr algn="ctr">
              <a:buNone/>
            </a:pPr>
            <a:r>
              <a:rPr lang="en-US" sz="3800" b="1" dirty="0" smtClean="0">
                <a:solidFill>
                  <a:schemeClr val="bg1"/>
                </a:solidFill>
              </a:rPr>
              <a:t>                        Be Happy Now…</a:t>
            </a:r>
          </a:p>
          <a:p>
            <a:pPr algn="ctr">
              <a:buNone/>
            </a:pPr>
            <a:endParaRPr lang="en-US" sz="2400" b="1" dirty="0" smtClean="0"/>
          </a:p>
          <a:p>
            <a:pPr algn="ctr">
              <a:buNone/>
            </a:pPr>
            <a:endParaRPr lang="en-US" sz="2400" b="1" dirty="0" smtClean="0"/>
          </a:p>
          <a:p>
            <a:pPr algn="ctr">
              <a:buNone/>
            </a:pPr>
            <a:endParaRPr lang="en-US" sz="2800" b="1" dirty="0" smtClean="0"/>
          </a:p>
          <a:p>
            <a:pPr algn="ctr">
              <a:buNone/>
            </a:pPr>
            <a:r>
              <a:rPr lang="en-US" sz="2800" b="1" i="1" dirty="0" smtClean="0">
                <a:solidFill>
                  <a:srgbClr val="FFC000"/>
                </a:solidFill>
              </a:rPr>
              <a:t>“I asked for all things that I might enjoy life, but instead, I was given life that I might enjoy all things”</a:t>
            </a:r>
          </a:p>
          <a:p>
            <a:pPr>
              <a:buNone/>
            </a:pPr>
            <a:endParaRPr lang="en-US" dirty="0"/>
          </a:p>
        </p:txBody>
      </p:sp>
      <p:pic>
        <p:nvPicPr>
          <p:cNvPr id="5" name="Picture 4" descr="Truth Dynamics Logo.jpeg"/>
          <p:cNvPicPr>
            <a:picLocks noChangeAspect="1"/>
          </p:cNvPicPr>
          <p:nvPr/>
        </p:nvPicPr>
        <p:blipFill>
          <a:blip r:embed="rId3" cstate="print"/>
          <a:stretch>
            <a:fillRect/>
          </a:stretch>
        </p:blipFill>
        <p:spPr>
          <a:xfrm>
            <a:off x="8458200" y="6324600"/>
            <a:ext cx="457200" cy="304800"/>
          </a:xfrm>
          <a:prstGeom prst="rect">
            <a:avLst/>
          </a:prstGeom>
          <a:ln>
            <a:noFill/>
          </a:ln>
          <a:effectLst>
            <a:outerShdw blurRad="292100" dist="139700" dir="2700000" algn="tl" rotWithShape="0">
              <a:srgbClr val="333333">
                <a:alpha val="65000"/>
              </a:srgbClr>
            </a:outerShdw>
          </a:effectLst>
        </p:spPr>
      </p:pic>
      <p:pic>
        <p:nvPicPr>
          <p:cNvPr id="3074" name="Picture 2" descr="C:\Documents and Settings\Peter C. Rogers\Local Settings\Temporary Internet Files\Content.IE5\HDI0Q5IX\MCj04419320000[1].wmf"/>
          <p:cNvPicPr>
            <a:picLocks noChangeAspect="1" noChangeArrowheads="1"/>
          </p:cNvPicPr>
          <p:nvPr/>
        </p:nvPicPr>
        <p:blipFill>
          <a:blip r:embed="rId4" cstate="print"/>
          <a:srcRect/>
          <a:stretch>
            <a:fillRect/>
          </a:stretch>
        </p:blipFill>
        <p:spPr bwMode="auto">
          <a:xfrm>
            <a:off x="7924800" y="1600200"/>
            <a:ext cx="1050924" cy="1428750"/>
          </a:xfrm>
          <a:prstGeom prst="rect">
            <a:avLst/>
          </a:prstGeom>
          <a:noFill/>
        </p:spPr>
      </p:pic>
      <p:pic>
        <p:nvPicPr>
          <p:cNvPr id="3082" name="Picture 10" descr="C:\Documents and Settings\Peter C. Rogers\Local Settings\Temporary Internet Files\Content.IE5\ME2O0LVN\MCj03835460000[1].wmf"/>
          <p:cNvPicPr>
            <a:picLocks noChangeAspect="1" noChangeArrowheads="1"/>
          </p:cNvPicPr>
          <p:nvPr/>
        </p:nvPicPr>
        <p:blipFill>
          <a:blip r:embed="rId5" cstate="print"/>
          <a:srcRect/>
          <a:stretch>
            <a:fillRect/>
          </a:stretch>
        </p:blipFill>
        <p:spPr bwMode="auto">
          <a:xfrm>
            <a:off x="152400" y="1524000"/>
            <a:ext cx="837590" cy="1295400"/>
          </a:xfrm>
          <a:prstGeom prst="rect">
            <a:avLst/>
          </a:prstGeom>
          <a:ln>
            <a:noFill/>
          </a:ln>
          <a:effectLst>
            <a:outerShdw blurRad="292100" dist="139700" dir="2700000" algn="tl" rotWithShape="0">
              <a:srgbClr val="333333">
                <a:alpha val="65000"/>
              </a:srgbClr>
            </a:outerShdw>
          </a:effectLst>
        </p:spPr>
      </p:pic>
      <p:pic>
        <p:nvPicPr>
          <p:cNvPr id="6" name="Picture 2" descr="C:\Documents and Settings\Peter C. Rogers\Local Settings\Temporary Internet Files\Content.IE5\HV31Q9W5\MCj04339030000[1].png"/>
          <p:cNvPicPr>
            <a:picLocks noChangeAspect="1" noChangeArrowheads="1"/>
          </p:cNvPicPr>
          <p:nvPr/>
        </p:nvPicPr>
        <p:blipFill>
          <a:blip r:embed="rId6"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6"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ental laser.jpg"/>
          <p:cNvPicPr>
            <a:picLocks noChangeAspect="1"/>
          </p:cNvPicPr>
          <p:nvPr/>
        </p:nvPicPr>
        <p:blipFill>
          <a:blip r:embed="rId2" cstate="print"/>
          <a:stretch>
            <a:fillRect/>
          </a:stretch>
        </p:blipFill>
        <p:spPr>
          <a:xfrm>
            <a:off x="1524000" y="2895600"/>
            <a:ext cx="6324600" cy="3393590"/>
          </a:xfrm>
          <a:prstGeom prst="rect">
            <a:avLst/>
          </a:prstGeom>
          <a:ln w="228600" cap="sq" cmpd="thickThin">
            <a:solidFill>
              <a:srgbClr val="000000"/>
            </a:solidFill>
            <a:prstDash val="solid"/>
            <a:miter lim="800000"/>
          </a:ln>
          <a:effectLst>
            <a:innerShdw blurRad="76200">
              <a:srgbClr val="000000"/>
            </a:innerShdw>
          </a:effectLst>
        </p:spPr>
      </p:pic>
      <p:pic>
        <p:nvPicPr>
          <p:cNvPr id="7" name="Picture 6" descr="boy burning ants1.jpg"/>
          <p:cNvPicPr>
            <a:picLocks noChangeAspect="1"/>
          </p:cNvPicPr>
          <p:nvPr/>
        </p:nvPicPr>
        <p:blipFill>
          <a:blip r:embed="rId3" cstate="print"/>
          <a:stretch>
            <a:fillRect/>
          </a:stretch>
        </p:blipFill>
        <p:spPr>
          <a:xfrm>
            <a:off x="152400" y="1524000"/>
            <a:ext cx="1261009" cy="838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Thirteen</a:t>
            </a:r>
            <a:endParaRPr lang="en-US" dirty="0"/>
          </a:p>
        </p:txBody>
      </p:sp>
      <p:sp>
        <p:nvSpPr>
          <p:cNvPr id="3" name="Content Placeholder 2"/>
          <p:cNvSpPr>
            <a:spLocks noGrp="1"/>
          </p:cNvSpPr>
          <p:nvPr>
            <p:ph idx="1"/>
          </p:nvPr>
        </p:nvSpPr>
        <p:spPr>
          <a:xfrm>
            <a:off x="2286000" y="1524000"/>
            <a:ext cx="5181600" cy="4800600"/>
          </a:xfrm>
        </p:spPr>
        <p:txBody>
          <a:bodyPr>
            <a:normAutofit/>
          </a:bodyPr>
          <a:lstStyle/>
          <a:p>
            <a:pPr algn="ctr">
              <a:buNone/>
            </a:pPr>
            <a:r>
              <a:rPr lang="en-US" sz="2800" b="1" dirty="0" smtClean="0"/>
              <a:t>The Dreams of The Dreamer</a:t>
            </a:r>
          </a:p>
          <a:p>
            <a:pPr algn="ctr">
              <a:buNone/>
            </a:pPr>
            <a:endParaRPr lang="en-US" sz="1600" b="1" dirty="0" smtClean="0"/>
          </a:p>
          <a:p>
            <a:pPr algn="ctr">
              <a:buNone/>
            </a:pPr>
            <a:endParaRPr lang="en-US" sz="1600" b="1" dirty="0" smtClean="0"/>
          </a:p>
          <a:p>
            <a:pPr algn="ctr">
              <a:buNone/>
            </a:pPr>
            <a:endParaRPr lang="en-US" sz="1600" b="1" dirty="0" smtClean="0"/>
          </a:p>
          <a:p>
            <a:pPr algn="ctr">
              <a:buNone/>
            </a:pPr>
            <a:endParaRPr lang="en-US" sz="1600" b="1" dirty="0" smtClean="0"/>
          </a:p>
          <a:p>
            <a:pPr algn="ctr">
              <a:buNone/>
            </a:pPr>
            <a:r>
              <a:rPr lang="en-US" sz="2800" b="1" dirty="0" smtClean="0">
                <a:solidFill>
                  <a:schemeClr val="bg1"/>
                </a:solidFill>
              </a:rPr>
              <a:t>Thought must be Consciously, </a:t>
            </a:r>
          </a:p>
          <a:p>
            <a:pPr algn="ctr">
              <a:buNone/>
            </a:pPr>
            <a:r>
              <a:rPr lang="en-US" sz="2800" b="1" dirty="0" smtClean="0">
                <a:solidFill>
                  <a:schemeClr val="bg1"/>
                </a:solidFill>
              </a:rPr>
              <a:t>Systematically and Constructively directed like a magnifying glass</a:t>
            </a:r>
          </a:p>
          <a:p>
            <a:pPr algn="ctr">
              <a:buNone/>
            </a:pPr>
            <a:endParaRPr lang="en-US" sz="2400" b="1" dirty="0" smtClean="0"/>
          </a:p>
          <a:p>
            <a:pPr algn="ctr">
              <a:buNone/>
            </a:pPr>
            <a:endParaRPr lang="en-US" sz="2400" b="1" dirty="0" smtClean="0"/>
          </a:p>
          <a:p>
            <a:pPr>
              <a:buNone/>
            </a:pPr>
            <a:endParaRPr lang="en-US" dirty="0"/>
          </a:p>
        </p:txBody>
      </p:sp>
      <p:pic>
        <p:nvPicPr>
          <p:cNvPr id="5" name="Picture 4" descr="Truth Dynamics Logo.jpeg"/>
          <p:cNvPicPr>
            <a:picLocks noChangeAspect="1"/>
          </p:cNvPicPr>
          <p:nvPr/>
        </p:nvPicPr>
        <p:blipFill>
          <a:blip r:embed="rId4" cstate="print"/>
          <a:stretch>
            <a:fillRect/>
          </a:stretch>
        </p:blipFill>
        <p:spPr>
          <a:xfrm>
            <a:off x="8382000" y="6324600"/>
            <a:ext cx="571500" cy="381000"/>
          </a:xfrm>
          <a:prstGeom prst="rect">
            <a:avLst/>
          </a:prstGeom>
          <a:ln>
            <a:noFill/>
          </a:ln>
          <a:effectLst>
            <a:outerShdw blurRad="292100" dist="139700" dir="2700000" algn="tl" rotWithShape="0">
              <a:srgbClr val="333333">
                <a:alpha val="65000"/>
              </a:srgbClr>
            </a:outerShdw>
          </a:effectLst>
        </p:spPr>
      </p:pic>
      <p:pic>
        <p:nvPicPr>
          <p:cNvPr id="4099" name="Picture 3" descr="C:\Documents and Settings\Peter C. Rogers\Local Settings\Temporary Internet Files\Content.IE5\M0VPXDY8\MCj02864460000[1].wmf"/>
          <p:cNvPicPr>
            <a:picLocks noChangeAspect="1" noChangeArrowheads="1"/>
          </p:cNvPicPr>
          <p:nvPr/>
        </p:nvPicPr>
        <p:blipFill>
          <a:blip r:embed="rId5" cstate="print"/>
          <a:srcRect/>
          <a:stretch>
            <a:fillRect/>
          </a:stretch>
        </p:blipFill>
        <p:spPr bwMode="auto">
          <a:xfrm>
            <a:off x="8030420" y="1524001"/>
            <a:ext cx="952949" cy="1066800"/>
          </a:xfrm>
          <a:prstGeom prst="rect">
            <a:avLst/>
          </a:prstGeom>
          <a:ln>
            <a:noFill/>
          </a:ln>
          <a:effectLst>
            <a:outerShdw blurRad="292100" dist="139700" dir="2700000" algn="tl" rotWithShape="0">
              <a:srgbClr val="333333">
                <a:alpha val="65000"/>
              </a:srgbClr>
            </a:outerShdw>
          </a:effectLst>
        </p:spPr>
      </p:pic>
      <p:pic>
        <p:nvPicPr>
          <p:cNvPr id="4098" name="Picture 2" descr="C:\Documents and Settings\Peter C. Rogers\Local Settings\Temporary Internet Files\Content.IE5\HV31Q9W5\MCj04339030000[1].png"/>
          <p:cNvPicPr>
            <a:picLocks noChangeAspect="1" noChangeArrowheads="1"/>
          </p:cNvPicPr>
          <p:nvPr/>
        </p:nvPicPr>
        <p:blipFill>
          <a:blip r:embed="rId6" cstate="print"/>
          <a:srcRect/>
          <a:stretch>
            <a:fillRect/>
          </a:stretch>
        </p:blipFill>
        <p:spPr bwMode="auto">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6"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Thirteen</a:t>
            </a:r>
            <a:endParaRPr lang="en-US" dirty="0"/>
          </a:p>
        </p:txBody>
      </p:sp>
      <p:sp>
        <p:nvSpPr>
          <p:cNvPr id="3" name="Content Placeholder 2"/>
          <p:cNvSpPr>
            <a:spLocks noGrp="1"/>
          </p:cNvSpPr>
          <p:nvPr>
            <p:ph idx="1"/>
          </p:nvPr>
        </p:nvSpPr>
        <p:spPr>
          <a:xfrm>
            <a:off x="228600" y="1524001"/>
            <a:ext cx="8686800" cy="5181600"/>
          </a:xfrm>
        </p:spPr>
        <p:txBody>
          <a:bodyPr>
            <a:normAutofit fontScale="92500" lnSpcReduction="10000"/>
          </a:bodyPr>
          <a:lstStyle/>
          <a:p>
            <a:pPr algn="ctr">
              <a:buNone/>
            </a:pPr>
            <a:r>
              <a:rPr lang="en-US" sz="3000" b="1" dirty="0" smtClean="0"/>
              <a:t>The Dreams of The Dreamer</a:t>
            </a:r>
          </a:p>
          <a:p>
            <a:pPr algn="ctr">
              <a:buNone/>
            </a:pPr>
            <a:endParaRPr lang="en-US" sz="1600" b="1" dirty="0" smtClean="0"/>
          </a:p>
          <a:p>
            <a:pPr algn="ctr">
              <a:buNone/>
            </a:pPr>
            <a:endParaRPr lang="en-US" sz="2800" b="1" dirty="0" smtClean="0"/>
          </a:p>
          <a:p>
            <a:pPr algn="ctr">
              <a:buNone/>
            </a:pPr>
            <a:r>
              <a:rPr lang="en-US" sz="2800" b="1" dirty="0" smtClean="0"/>
              <a:t>A happy thought cannot exist in an unhappy conscious</a:t>
            </a:r>
          </a:p>
          <a:p>
            <a:pPr algn="ctr">
              <a:buNone/>
            </a:pPr>
            <a:endParaRPr lang="en-US" sz="2400" b="1" dirty="0" smtClean="0"/>
          </a:p>
          <a:p>
            <a:pPr algn="ctr">
              <a:buNone/>
            </a:pPr>
            <a:endParaRPr lang="en-US" sz="2400" b="1" dirty="0" smtClean="0"/>
          </a:p>
          <a:p>
            <a:pPr algn="ctr">
              <a:buNone/>
            </a:pPr>
            <a:endParaRPr lang="en-US" sz="2400" b="1" dirty="0" smtClean="0"/>
          </a:p>
          <a:p>
            <a:pPr>
              <a:buNone/>
            </a:pPr>
            <a:endParaRPr lang="en-US" dirty="0" smtClean="0"/>
          </a:p>
          <a:p>
            <a:pPr>
              <a:buNone/>
            </a:pPr>
            <a:r>
              <a:rPr lang="en-US" sz="2400" b="1" dirty="0" smtClean="0"/>
              <a:t>   Happy Thought</a:t>
            </a:r>
            <a:r>
              <a:rPr lang="en-US" sz="2800" b="1" dirty="0" smtClean="0"/>
              <a:t>…………                           ………..</a:t>
            </a:r>
            <a:r>
              <a:rPr lang="en-US" sz="2400" b="1" dirty="0" smtClean="0"/>
              <a:t>Un-Happy Thought</a:t>
            </a:r>
          </a:p>
          <a:p>
            <a:pPr>
              <a:buNone/>
            </a:pPr>
            <a:endParaRPr lang="en-US" dirty="0" smtClean="0"/>
          </a:p>
          <a:p>
            <a:pPr>
              <a:buNone/>
            </a:pPr>
            <a:endParaRPr lang="en-US" sz="1600" dirty="0" smtClean="0"/>
          </a:p>
          <a:p>
            <a:pPr>
              <a:buNone/>
            </a:pPr>
            <a:endParaRPr lang="en-US" sz="1700" dirty="0" smtClean="0"/>
          </a:p>
          <a:p>
            <a:pPr algn="ctr">
              <a:buNone/>
            </a:pPr>
            <a:endParaRPr lang="en-US" b="1" dirty="0" smtClean="0"/>
          </a:p>
          <a:p>
            <a:pPr algn="ctr">
              <a:buNone/>
            </a:pPr>
            <a:endParaRPr lang="en-US" sz="1600" b="1" dirty="0" smtClean="0"/>
          </a:p>
          <a:p>
            <a:pPr algn="ctr">
              <a:buNone/>
            </a:pPr>
            <a:r>
              <a:rPr lang="en-US" sz="2800" b="1" dirty="0" smtClean="0"/>
              <a:t>Two things cannot exist in the same place at the same time</a:t>
            </a:r>
            <a:endParaRPr lang="en-US" sz="2800" b="1" dirty="0"/>
          </a:p>
        </p:txBody>
      </p:sp>
      <p:pic>
        <p:nvPicPr>
          <p:cNvPr id="5" name="Picture 4" descr="Truth Dynamics Logo.jpeg"/>
          <p:cNvPicPr>
            <a:picLocks noChangeAspect="1"/>
          </p:cNvPicPr>
          <p:nvPr/>
        </p:nvPicPr>
        <p:blipFill>
          <a:blip r:embed="rId2" cstate="print"/>
          <a:stretch>
            <a:fillRect/>
          </a:stretch>
        </p:blipFill>
        <p:spPr>
          <a:xfrm>
            <a:off x="8458200" y="6422292"/>
            <a:ext cx="441960" cy="283308"/>
          </a:xfrm>
          <a:prstGeom prst="rect">
            <a:avLst/>
          </a:prstGeom>
          <a:ln>
            <a:noFill/>
          </a:ln>
          <a:effectLst>
            <a:outerShdw blurRad="292100" dist="139700" dir="2700000" algn="tl" rotWithShape="0">
              <a:srgbClr val="333333">
                <a:alpha val="65000"/>
              </a:srgbClr>
            </a:outerShdw>
          </a:effectLst>
        </p:spPr>
      </p:pic>
      <p:pic>
        <p:nvPicPr>
          <p:cNvPr id="5124" name="Picture 4" descr="C:\Documents and Settings\Peter C. Rogers\Local Settings\Temporary Internet Files\Content.IE5\HDI0Q5IX\MCj01579710000[1].wmf"/>
          <p:cNvPicPr>
            <a:picLocks noChangeAspect="1" noChangeArrowheads="1"/>
          </p:cNvPicPr>
          <p:nvPr/>
        </p:nvPicPr>
        <p:blipFill>
          <a:blip r:embed="rId3" cstate="print"/>
          <a:srcRect/>
          <a:stretch>
            <a:fillRect/>
          </a:stretch>
        </p:blipFill>
        <p:spPr bwMode="auto">
          <a:xfrm>
            <a:off x="2743200" y="2971800"/>
            <a:ext cx="3276600" cy="2981835"/>
          </a:xfrm>
          <a:prstGeom prst="rect">
            <a:avLst/>
          </a:prstGeom>
          <a:ln>
            <a:noFill/>
          </a:ln>
          <a:effectLst>
            <a:outerShdw blurRad="292100" dist="139700" dir="2700000" algn="tl" rotWithShape="0">
              <a:srgbClr val="333333">
                <a:alpha val="65000"/>
              </a:srgbClr>
            </a:outerShdw>
          </a:effectLst>
        </p:spPr>
      </p:pic>
      <p:pic>
        <p:nvPicPr>
          <p:cNvPr id="5126" name="Picture 6" descr="C:\Documents and Settings\Peter C. Rogers\Local Settings\Temporary Internet Files\Content.IE5\M0VPXDY8\MCSO01916_0000[1].wmf"/>
          <p:cNvPicPr>
            <a:picLocks noChangeAspect="1" noChangeArrowheads="1"/>
          </p:cNvPicPr>
          <p:nvPr/>
        </p:nvPicPr>
        <p:blipFill>
          <a:blip r:embed="rId4" cstate="print"/>
          <a:srcRect/>
          <a:stretch>
            <a:fillRect/>
          </a:stretch>
        </p:blipFill>
        <p:spPr bwMode="auto">
          <a:xfrm>
            <a:off x="0" y="1524000"/>
            <a:ext cx="1009193" cy="1040427"/>
          </a:xfrm>
          <a:prstGeom prst="rect">
            <a:avLst/>
          </a:prstGeom>
          <a:ln>
            <a:noFill/>
          </a:ln>
          <a:effectLst>
            <a:outerShdw blurRad="292100" dist="139700" dir="2700000" algn="tl" rotWithShape="0">
              <a:srgbClr val="333333">
                <a:alpha val="65000"/>
              </a:srgbClr>
            </a:outerShdw>
          </a:effectLst>
        </p:spPr>
      </p:pic>
      <p:pic>
        <p:nvPicPr>
          <p:cNvPr id="5127" name="Picture 7" descr="C:\Documents and Settings\Peter C. Rogers\Local Settings\Temporary Internet Files\Content.IE5\M0VPXDY8\MCj03043370000[1].wmf"/>
          <p:cNvPicPr>
            <a:picLocks noChangeAspect="1" noChangeArrowheads="1"/>
          </p:cNvPicPr>
          <p:nvPr/>
        </p:nvPicPr>
        <p:blipFill>
          <a:blip r:embed="rId5" cstate="print"/>
          <a:srcRect/>
          <a:stretch>
            <a:fillRect/>
          </a:stretch>
        </p:blipFill>
        <p:spPr bwMode="auto">
          <a:xfrm>
            <a:off x="8475558" y="1524000"/>
            <a:ext cx="668442" cy="1066800"/>
          </a:xfrm>
          <a:prstGeom prst="rect">
            <a:avLst/>
          </a:prstGeom>
          <a:ln>
            <a:noFill/>
          </a:ln>
          <a:effectLst>
            <a:outerShdw blurRad="292100" dist="139700" dir="2700000" algn="tl" rotWithShape="0">
              <a:srgbClr val="333333">
                <a:alpha val="65000"/>
              </a:srgbClr>
            </a:outerShdw>
          </a:effectLst>
        </p:spPr>
      </p:pic>
      <p:pic>
        <p:nvPicPr>
          <p:cNvPr id="5122" name="Picture 2" descr="C:\Documents and Settings\Peter C. Rogers\Local Settings\Temporary Internet Files\Content.IE5\HV31Q9W5\MCj04339030000[1].png"/>
          <p:cNvPicPr>
            <a:picLocks noChangeAspect="1" noChangeArrowheads="1"/>
          </p:cNvPicPr>
          <p:nvPr/>
        </p:nvPicPr>
        <p:blipFill>
          <a:blip r:embed="rId6"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6"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C:\Documents and Settings\Peter C. Rogers\Local Settings\Temporary Internet Files\Content.IE5\ME2O0LVN\MCj03894340000[1].wmf"/>
          <p:cNvPicPr>
            <a:picLocks noChangeAspect="1" noChangeArrowheads="1"/>
          </p:cNvPicPr>
          <p:nvPr/>
        </p:nvPicPr>
        <p:blipFill>
          <a:blip r:embed="rId2" cstate="print"/>
          <a:srcRect/>
          <a:stretch>
            <a:fillRect/>
          </a:stretch>
        </p:blipFill>
        <p:spPr bwMode="auto">
          <a:xfrm>
            <a:off x="3124200" y="2439166"/>
            <a:ext cx="3276600" cy="32683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Thirteen</a:t>
            </a:r>
            <a:endParaRPr lang="en-US" dirty="0"/>
          </a:p>
        </p:txBody>
      </p:sp>
      <p:sp>
        <p:nvSpPr>
          <p:cNvPr id="3" name="Content Placeholder 2"/>
          <p:cNvSpPr>
            <a:spLocks noGrp="1"/>
          </p:cNvSpPr>
          <p:nvPr>
            <p:ph idx="1"/>
          </p:nvPr>
        </p:nvSpPr>
        <p:spPr/>
        <p:txBody>
          <a:bodyPr/>
          <a:lstStyle/>
          <a:p>
            <a:pPr algn="ctr">
              <a:buNone/>
            </a:pPr>
            <a:r>
              <a:rPr lang="en-US" sz="2800" b="1" dirty="0" smtClean="0"/>
              <a:t>The Dreams of The Dreamer</a:t>
            </a:r>
          </a:p>
          <a:p>
            <a:pPr algn="ctr">
              <a:buNone/>
            </a:pPr>
            <a:endParaRPr lang="en-US" sz="1600" b="1" dirty="0" smtClean="0"/>
          </a:p>
          <a:p>
            <a:pPr algn="ctr">
              <a:buNone/>
            </a:pPr>
            <a:endParaRPr lang="en-US" sz="1600" b="1" dirty="0" smtClean="0"/>
          </a:p>
          <a:p>
            <a:pPr algn="ctr">
              <a:buNone/>
            </a:pPr>
            <a:endParaRPr lang="en-US" sz="1600" b="1" dirty="0" smtClean="0"/>
          </a:p>
          <a:p>
            <a:pPr algn="ctr">
              <a:buNone/>
            </a:pPr>
            <a:endParaRPr lang="en-US" sz="1600" b="1" dirty="0" smtClean="0"/>
          </a:p>
          <a:p>
            <a:pPr algn="ctr">
              <a:buNone/>
            </a:pPr>
            <a:r>
              <a:rPr lang="en-US" sz="3600" b="1" dirty="0" smtClean="0"/>
              <a:t>In creating a Mental Image, you are projecting a thought into the Universal Substance</a:t>
            </a:r>
          </a:p>
          <a:p>
            <a:pPr>
              <a:buNone/>
            </a:pPr>
            <a:endParaRPr lang="en-US" dirty="0"/>
          </a:p>
        </p:txBody>
      </p:sp>
      <p:pic>
        <p:nvPicPr>
          <p:cNvPr id="5" name="Picture 4" descr="Truth Dynamics Logo.jpeg"/>
          <p:cNvPicPr>
            <a:picLocks noChangeAspect="1"/>
          </p:cNvPicPr>
          <p:nvPr/>
        </p:nvPicPr>
        <p:blipFill>
          <a:blip r:embed="rId3" cstate="print"/>
          <a:stretch>
            <a:fillRect/>
          </a:stretch>
        </p:blipFill>
        <p:spPr>
          <a:xfrm>
            <a:off x="8382000" y="6324600"/>
            <a:ext cx="571500" cy="381000"/>
          </a:xfrm>
          <a:prstGeom prst="rect">
            <a:avLst/>
          </a:prstGeom>
        </p:spPr>
      </p:pic>
      <p:pic>
        <p:nvPicPr>
          <p:cNvPr id="6146" name="Picture 2" descr="C:\Documents and Settings\Peter C. Rogers\Local Settings\Temporary Internet Files\Content.IE5\M0VPXDY8\MCj02382630000[1].wmf"/>
          <p:cNvPicPr>
            <a:picLocks noChangeAspect="1" noChangeArrowheads="1"/>
          </p:cNvPicPr>
          <p:nvPr/>
        </p:nvPicPr>
        <p:blipFill>
          <a:blip r:embed="rId4" cstate="print"/>
          <a:srcRect/>
          <a:stretch>
            <a:fillRect/>
          </a:stretch>
        </p:blipFill>
        <p:spPr bwMode="auto">
          <a:xfrm>
            <a:off x="152400" y="1524000"/>
            <a:ext cx="1564050" cy="117619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148" name="Picture 4" descr="C:\Documents and Settings\Peter C. Rogers\Local Settings\Temporary Internet Files\Content.IE5\HDI0Q5IX\MCj02825280000[1].wmf"/>
          <p:cNvPicPr>
            <a:picLocks noChangeAspect="1" noChangeArrowheads="1"/>
          </p:cNvPicPr>
          <p:nvPr/>
        </p:nvPicPr>
        <p:blipFill>
          <a:blip r:embed="rId5" cstate="print"/>
          <a:srcRect/>
          <a:stretch>
            <a:fillRect/>
          </a:stretch>
        </p:blipFill>
        <p:spPr bwMode="auto">
          <a:xfrm>
            <a:off x="7315200" y="1524000"/>
            <a:ext cx="1679735" cy="990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2" descr="C:\Documents and Settings\Peter C. Rogers\Local Settings\Temporary Internet Files\Content.IE5\HV31Q9W5\MCj04339030000[1].png"/>
          <p:cNvPicPr>
            <a:picLocks noChangeAspect="1" noChangeArrowheads="1"/>
          </p:cNvPicPr>
          <p:nvPr/>
        </p:nvPicPr>
        <p:blipFill>
          <a:blip r:embed="rId6"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9" name="Picture 8" descr="Golden Key.png"/>
          <p:cNvPicPr>
            <a:picLocks noChangeAspect="1"/>
          </p:cNvPicPr>
          <p:nvPr/>
        </p:nvPicPr>
        <p:blipFill>
          <a:blip r:embed="rId6"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a:t>
            </a:r>
            <a:br>
              <a:rPr lang="en-US" dirty="0" smtClean="0"/>
            </a:br>
            <a:r>
              <a:rPr lang="en-US" dirty="0" smtClean="0"/>
              <a:t>Part Thirteen</a:t>
            </a:r>
            <a:endParaRPr lang="en-US" dirty="0"/>
          </a:p>
        </p:txBody>
      </p:sp>
      <p:sp>
        <p:nvSpPr>
          <p:cNvPr id="3" name="Content Placeholder 2"/>
          <p:cNvSpPr>
            <a:spLocks noGrp="1"/>
          </p:cNvSpPr>
          <p:nvPr>
            <p:ph idx="1"/>
          </p:nvPr>
        </p:nvSpPr>
        <p:spPr>
          <a:xfrm>
            <a:off x="457200" y="1775191"/>
            <a:ext cx="8229600" cy="4854209"/>
          </a:xfrm>
        </p:spPr>
        <p:txBody>
          <a:bodyPr>
            <a:normAutofit lnSpcReduction="10000"/>
          </a:bodyPr>
          <a:lstStyle/>
          <a:p>
            <a:pPr algn="ctr">
              <a:buNone/>
            </a:pPr>
            <a:r>
              <a:rPr lang="en-US" sz="2800" b="1" dirty="0" smtClean="0"/>
              <a:t>The Dreams of The Dreamer</a:t>
            </a:r>
          </a:p>
          <a:p>
            <a:pPr algn="ctr">
              <a:buNone/>
            </a:pPr>
            <a:endParaRPr lang="en-US" sz="1600" b="1" dirty="0" smtClean="0"/>
          </a:p>
          <a:p>
            <a:pPr algn="ctr">
              <a:buNone/>
            </a:pPr>
            <a:r>
              <a:rPr lang="en-US" sz="2400" b="1" dirty="0" smtClean="0"/>
              <a:t>You are part of the Whole which is the same in quality.  The only difference is one of degree</a:t>
            </a:r>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endParaRPr lang="en-US" sz="2400" b="1" dirty="0" smtClean="0"/>
          </a:p>
          <a:p>
            <a:pPr algn="ctr">
              <a:buNone/>
            </a:pPr>
            <a:r>
              <a:rPr lang="en-US" sz="2400" b="1" dirty="0" smtClean="0"/>
              <a:t>“You and God are One and the same”</a:t>
            </a:r>
          </a:p>
          <a:p>
            <a:pPr>
              <a:buNone/>
            </a:pPr>
            <a:endParaRPr lang="en-US" dirty="0"/>
          </a:p>
        </p:txBody>
      </p:sp>
      <p:pic>
        <p:nvPicPr>
          <p:cNvPr id="5" name="Picture 4" descr="Truth Dynamics Logo.jpeg"/>
          <p:cNvPicPr>
            <a:picLocks noChangeAspect="1"/>
          </p:cNvPicPr>
          <p:nvPr/>
        </p:nvPicPr>
        <p:blipFill>
          <a:blip r:embed="rId2" cstate="print"/>
          <a:stretch>
            <a:fillRect/>
          </a:stretch>
        </p:blipFill>
        <p:spPr>
          <a:xfrm>
            <a:off x="8534400" y="6400800"/>
            <a:ext cx="426720" cy="304800"/>
          </a:xfrm>
          <a:prstGeom prst="rect">
            <a:avLst/>
          </a:prstGeom>
          <a:ln>
            <a:noFill/>
          </a:ln>
          <a:effectLst>
            <a:outerShdw blurRad="292100" dist="139700" dir="2700000" algn="tl" rotWithShape="0">
              <a:srgbClr val="333333">
                <a:alpha val="65000"/>
              </a:srgbClr>
            </a:outerShdw>
          </a:effectLst>
        </p:spPr>
      </p:pic>
      <p:pic>
        <p:nvPicPr>
          <p:cNvPr id="7171" name="Picture 3" descr="C:\Documents and Settings\Peter C. Rogers\Local Settings\Temporary Internet Files\Content.IE5\HDI0Q5IX\MPj04389650000[1].jpg"/>
          <p:cNvPicPr>
            <a:picLocks noChangeAspect="1" noChangeArrowheads="1"/>
          </p:cNvPicPr>
          <p:nvPr/>
        </p:nvPicPr>
        <p:blipFill>
          <a:blip r:embed="rId3" cstate="print"/>
          <a:srcRect/>
          <a:stretch>
            <a:fillRect/>
          </a:stretch>
        </p:blipFill>
        <p:spPr bwMode="auto">
          <a:xfrm>
            <a:off x="685800" y="3352800"/>
            <a:ext cx="7772400" cy="2438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170" name="Picture 2" descr="C:\Documents and Settings\Peter C. Rogers\Local Settings\Temporary Internet Files\Content.IE5\HV31Q9W5\MCj04339030000[1].png"/>
          <p:cNvPicPr>
            <a:picLocks noChangeAspect="1" noChangeArrowheads="1"/>
          </p:cNvPicPr>
          <p:nvPr/>
        </p:nvPicPr>
        <p:blipFill>
          <a:blip r:embed="rId4" cstate="print"/>
          <a:srcRect/>
          <a:stretch>
            <a:fillRect/>
          </a:stretch>
        </p:blipFill>
        <p:spPr bwMode="auto">
          <a:xfrm>
            <a:off x="7429500" y="0"/>
            <a:ext cx="1714500" cy="1447800"/>
          </a:xfrm>
          <a:prstGeom prst="rect">
            <a:avLst/>
          </a:prstGeom>
          <a:ln>
            <a:noFill/>
          </a:ln>
          <a:effectLst>
            <a:outerShdw blurRad="292100" dist="139700" dir="2700000" algn="tl" rotWithShape="0">
              <a:srgbClr val="333333">
                <a:alpha val="65000"/>
              </a:srgbClr>
            </a:outerShdw>
          </a:effectLst>
        </p:spPr>
      </p:pic>
      <p:pic>
        <p:nvPicPr>
          <p:cNvPr id="7" name="Picture 6" descr="Golden Key.png"/>
          <p:cNvPicPr>
            <a:picLocks noChangeAspect="1"/>
          </p:cNvPicPr>
          <p:nvPr/>
        </p:nvPicPr>
        <p:blipFill>
          <a:blip r:embed="rId4"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pPr lvl="0" algn="just" fontAlgn="base">
              <a:spcBef>
                <a:spcPct val="0"/>
              </a:spcBef>
              <a:spcAft>
                <a:spcPct val="0"/>
              </a:spcAft>
            </a:pPr>
            <a:r>
              <a:rPr kumimoji="0" lang="en-US" sz="2000" b="1" i="0" u="none" strike="noStrike" cap="none" normalizeH="0" baseline="0" dirty="0" smtClean="0">
                <a:ln>
                  <a:noFill/>
                </a:ln>
                <a:solidFill>
                  <a:srgbClr val="0070C0"/>
                </a:solidFill>
                <a:effectLst/>
                <a:latin typeface="Times"/>
                <a:ea typeface="Times New Roman" pitchFamily="18" charset="0"/>
                <a:cs typeface="Times New Roman" pitchFamily="18" charset="0"/>
              </a:rPr>
              <a:t>You are simply the incarnated physical representation of God on this planet. To understand this I must tell you a story.</a:t>
            </a:r>
            <a:endParaRPr kumimoji="0" lang="en-US" sz="2000" b="0" i="0" u="none" strike="noStrike" cap="none" normalizeH="0" baseline="0" dirty="0" smtClean="0">
              <a:ln>
                <a:noFill/>
              </a:ln>
              <a:solidFill>
                <a:srgbClr val="0070C0"/>
              </a:solidFill>
              <a:effectLst/>
              <a:latin typeface="Arial" pitchFamily="34" charset="0"/>
            </a:endParaRPr>
          </a:p>
          <a:p>
            <a:pPr lvl="0" algn="just" eaLnBrk="0" fontAlgn="base" hangingPunct="0">
              <a:spcBef>
                <a:spcPct val="0"/>
              </a:spcBef>
              <a:spcAft>
                <a:spcPct val="0"/>
              </a:spcAft>
            </a:pPr>
            <a:r>
              <a:rPr kumimoji="0" lang="en-US" sz="2000" b="1" i="0" u="none" strike="noStrike" cap="none" normalizeH="0" baseline="0" dirty="0" smtClean="0">
                <a:ln>
                  <a:noFill/>
                </a:ln>
                <a:solidFill>
                  <a:srgbClr val="0070C0"/>
                </a:solidFill>
                <a:effectLst/>
                <a:latin typeface="Times"/>
                <a:ea typeface="Times New Roman" pitchFamily="18" charset="0"/>
                <a:cs typeface="Times New Roman" pitchFamily="18" charset="0"/>
              </a:rPr>
              <a:t>There was a young religious scholar who had been trained in the best schools, sat at the feet of the master teachers for years and now he was ready to take the last step to become a master himself. In order for him to become a master, he had to go see the old sage. The old sage was one who did not care about money, possessions or social status. He lived on an old run down beach. So the young scholar having heard about the old sage reluctantly went to see him. When he arrived the old sage looked at him and said, look to your right and tell me what do you see? The scholar replied I see the infinite ocean. The sage said very good. Now look to your left, what do you see? </a:t>
            </a:r>
            <a:endParaRPr kumimoji="0" lang="en-US" sz="2000" b="0" i="0" u="none" strike="noStrike" cap="none" normalizeH="0" baseline="0" dirty="0" smtClean="0">
              <a:ln>
                <a:noFill/>
              </a:ln>
              <a:solidFill>
                <a:srgbClr val="0070C0"/>
              </a:solidFill>
              <a:effectLst/>
              <a:latin typeface="Arial" pitchFamily="34" charset="0"/>
            </a:endParaRPr>
          </a:p>
          <a:p>
            <a:pPr lvl="0" algn="just" eaLnBrk="0" fontAlgn="base" hangingPunct="0">
              <a:spcBef>
                <a:spcPct val="0"/>
              </a:spcBef>
              <a:spcAft>
                <a:spcPct val="0"/>
              </a:spcAft>
            </a:pPr>
            <a:r>
              <a:rPr kumimoji="0" lang="en-US" sz="2000" b="1" i="0" u="none" strike="noStrike" cap="none" normalizeH="0" baseline="0" dirty="0" smtClean="0">
                <a:ln>
                  <a:noFill/>
                </a:ln>
                <a:solidFill>
                  <a:srgbClr val="0070C0"/>
                </a:solidFill>
                <a:effectLst/>
                <a:latin typeface="Times"/>
                <a:ea typeface="Times New Roman" pitchFamily="18" charset="0"/>
                <a:cs typeface="Times New Roman" pitchFamily="18" charset="0"/>
              </a:rPr>
              <a:t>The scholar replied I see a pond of water separated from the infinite ocean. The sage told the scholar to put the pond back into the ocean. The young scholar was incensed at such a request and refused. The old sage told him to leave! The young scholar feeling very confused sat down and contemplated his options. He decided to humble himself, went back to the sage and apologized. After 10 hours of work (putting the pond of water back into the ocean) he went to the sage and said Sir, I am finished. Now give me the information I need to become a master. The old sage said to the young scholar can you find the pond of water that you spent 10 hours of work putting back into the ocean? The scholar replied no, that would be impossible they are made of the same stuff. The sage said well done now you are ready to become a master.</a:t>
            </a:r>
            <a:endParaRPr kumimoji="0" lang="en-US" sz="2000" b="0" i="0" u="none" strike="noStrike" cap="none" normalizeH="0" baseline="0" dirty="0" smtClean="0">
              <a:ln>
                <a:noFill/>
              </a:ln>
              <a:solidFill>
                <a:srgbClr val="0070C0"/>
              </a:solidFill>
              <a:effectLst/>
              <a:latin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172</TotalTime>
  <Words>1000</Words>
  <Application>Microsoft Office PowerPoint</Application>
  <PresentationFormat>On-screen Show (4:3)</PresentationFormat>
  <Paragraphs>136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Module</vt:lpstr>
      <vt:lpstr>Master Key System Part Thirteen      “The Dreams of the Dreamer”</vt:lpstr>
      <vt:lpstr>Master Key System Part Thirteen</vt:lpstr>
      <vt:lpstr>Master Key System Part Thirteen</vt:lpstr>
      <vt:lpstr>Master Key System Part Thirteen</vt:lpstr>
      <vt:lpstr>Master Key System Part Thirteen</vt:lpstr>
      <vt:lpstr>Master Key System Part Thirteen</vt:lpstr>
      <vt:lpstr>Master Key System Part Thirteen</vt:lpstr>
      <vt:lpstr>Master Key System Part Thirteen</vt:lpstr>
      <vt:lpstr>PowerPoint Presentation</vt:lpstr>
      <vt:lpstr>Part Thirteen Main Points</vt:lpstr>
      <vt:lpstr>Part Thirteen Main Points</vt:lpstr>
      <vt:lpstr>Part Thirteen  Study Questions</vt:lpstr>
      <vt:lpstr>Part Thirteen Study Question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Key System Part Thirteen</dc:title>
  <dc:creator>Peter C. Rogers</dc:creator>
  <cp:lastModifiedBy>Peter C. Rogers</cp:lastModifiedBy>
  <cp:revision>46</cp:revision>
  <dcterms:created xsi:type="dcterms:W3CDTF">2010-02-12T20:08:42Z</dcterms:created>
  <dcterms:modified xsi:type="dcterms:W3CDTF">2012-12-21T04:47:18Z</dcterms:modified>
</cp:coreProperties>
</file>