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9" r:id="rId8"/>
    <p:sldId id="270" r:id="rId9"/>
    <p:sldId id="266" r:id="rId10"/>
    <p:sldId id="268"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36D27F2-CBD4-4DA5-86DB-E168D720FC32}"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A6E58-4929-4FB6-BA69-E609AF3C46B0}"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6D27F2-CBD4-4DA5-86DB-E168D720FC32}"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6D27F2-CBD4-4DA5-86DB-E168D720FC32}"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6D27F2-CBD4-4DA5-86DB-E168D720FC32}"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36D27F2-CBD4-4DA5-86DB-E168D720FC32}"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A6E58-4929-4FB6-BA69-E609AF3C46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36D27F2-CBD4-4DA5-86DB-E168D720FC32}"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36D27F2-CBD4-4DA5-86DB-E168D720FC32}"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6D27F2-CBD4-4DA5-86DB-E168D720FC32}"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6D27F2-CBD4-4DA5-86DB-E168D720FC32}"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A6E58-4929-4FB6-BA69-E609AF3C46B0}"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36D27F2-CBD4-4DA5-86DB-E168D720FC32}"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A6E58-4929-4FB6-BA69-E609AF3C46B0}"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36D27F2-CBD4-4DA5-86DB-E168D720FC32}"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61A6E58-4929-4FB6-BA69-E609AF3C46B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36D27F2-CBD4-4DA5-86DB-E168D720FC32}"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61A6E58-4929-4FB6-BA69-E609AF3C46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1.png"/><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9.wmf"/><Relationship Id="rId4" Type="http://schemas.openxmlformats.org/officeDocument/2006/relationships/image" Target="../media/image18.w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8077200" cy="1673352"/>
          </a:xfrm>
        </p:spPr>
        <p:txBody>
          <a:bodyPr>
            <a:normAutofit fontScale="90000"/>
          </a:bodyPr>
          <a:lstStyle/>
          <a:p>
            <a:pPr algn="ctr"/>
            <a:r>
              <a:rPr lang="en-US" dirty="0" smtClean="0"/>
              <a:t>Master Key System</a:t>
            </a:r>
            <a:br>
              <a:rPr lang="en-US" dirty="0" smtClean="0"/>
            </a:br>
            <a:r>
              <a:rPr lang="en-US" dirty="0" smtClean="0"/>
              <a:t>Part Ten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t/>
            </a:r>
            <a:br>
              <a:rPr lang="en-US" sz="4400" dirty="0" smtClean="0"/>
            </a:br>
            <a:r>
              <a:rPr lang="en-US" sz="4400" dirty="0" smtClean="0"/>
              <a:t>“A Certain Definite Cause”</a:t>
            </a:r>
            <a:endParaRPr lang="en-US" sz="4400" dirty="0"/>
          </a:p>
        </p:txBody>
      </p:sp>
      <p:sp>
        <p:nvSpPr>
          <p:cNvPr id="3" name="Subtitle 2"/>
          <p:cNvSpPr>
            <a:spLocks noGrp="1"/>
          </p:cNvSpPr>
          <p:nvPr>
            <p:ph type="subTitle" idx="1"/>
          </p:nvPr>
        </p:nvSpPr>
        <p:spPr>
          <a:xfrm>
            <a:off x="609600" y="5486400"/>
            <a:ext cx="8077200" cy="1066800"/>
          </a:xfrm>
        </p:spPr>
        <p:txBody>
          <a:bodyPr>
            <a:noAutofit/>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a:solidFill>
                <a:schemeClr val="accent1">
                  <a:lumMod val="60000"/>
                  <a:lumOff val="40000"/>
                </a:schemeClr>
              </a:solidFill>
            </a:endParaRPr>
          </a:p>
        </p:txBody>
      </p:sp>
      <p:pic>
        <p:nvPicPr>
          <p:cNvPr id="8" name="Picture 7" descr="Truth Dynamics Logo.jpeg"/>
          <p:cNvPicPr>
            <a:picLocks noChangeAspect="1"/>
          </p:cNvPicPr>
          <p:nvPr/>
        </p:nvPicPr>
        <p:blipFill>
          <a:blip r:embed="rId2" cstate="print"/>
          <a:stretch>
            <a:fillRect/>
          </a:stretch>
        </p:blipFill>
        <p:spPr>
          <a:xfrm>
            <a:off x="0" y="6019800"/>
            <a:ext cx="1981200" cy="838200"/>
          </a:xfrm>
          <a:prstGeom prst="rect">
            <a:avLst/>
          </a:prstGeom>
          <a:ln>
            <a:noFill/>
          </a:ln>
          <a:effectLst>
            <a:softEdge rad="112500"/>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3124200" y="1524000"/>
            <a:ext cx="3352800" cy="3067050"/>
          </a:xfrm>
          <a:prstGeom prst="rect">
            <a:avLst/>
          </a:prstGeom>
          <a:ln>
            <a:noFill/>
          </a:ln>
          <a:effectLst>
            <a:outerShdw blurRad="292100" dist="139700" dir="2700000" algn="tl" rotWithShape="0">
              <a:srgbClr val="333333">
                <a:alpha val="65000"/>
              </a:srgbClr>
            </a:outerShdw>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Ten</a:t>
            </a:r>
            <a:br>
              <a:rPr lang="en-US" dirty="0" smtClean="0"/>
            </a:br>
            <a:r>
              <a:rPr lang="en-US" dirty="0" smtClean="0"/>
              <a:t>Study Questions</a:t>
            </a:r>
            <a:endParaRPr lang="en-US" dirty="0"/>
          </a:p>
        </p:txBody>
      </p:sp>
      <p:sp>
        <p:nvSpPr>
          <p:cNvPr id="3" name="Content Placeholder 2"/>
          <p:cNvSpPr>
            <a:spLocks noGrp="1"/>
          </p:cNvSpPr>
          <p:nvPr>
            <p:ph idx="1"/>
          </p:nvPr>
        </p:nvSpPr>
        <p:spPr/>
        <p:txBody>
          <a:bodyPr>
            <a:noAutofit/>
          </a:bodyPr>
          <a:lstStyle/>
          <a:p>
            <a:pPr marL="633222" indent="-514350" algn="just">
              <a:buAutoNum type="arabicPeriod" startAt="96"/>
            </a:pPr>
            <a:r>
              <a:rPr lang="en-US" sz="1800" b="1" dirty="0" smtClean="0"/>
              <a:t>Why is that so? </a:t>
            </a:r>
            <a:r>
              <a:rPr lang="en-US" sz="1800" b="1" dirty="0" smtClean="0">
                <a:solidFill>
                  <a:srgbClr val="FFC000"/>
                </a:solidFill>
              </a:rPr>
              <a:t> </a:t>
            </a:r>
            <a:r>
              <a:rPr lang="en-US" sz="1800" b="1" i="1" dirty="0" smtClean="0">
                <a:solidFill>
                  <a:srgbClr val="FFC000"/>
                </a:solidFill>
              </a:rPr>
              <a:t>Because the Universal can manifest only through the individual.</a:t>
            </a:r>
          </a:p>
          <a:p>
            <a:pPr marL="633222" indent="-514350" algn="just">
              <a:buAutoNum type="arabicPeriod" startAt="96"/>
            </a:pPr>
            <a:endParaRPr lang="en-US" sz="1800" b="1" dirty="0" smtClean="0">
              <a:solidFill>
                <a:srgbClr val="FFC000"/>
              </a:solidFill>
            </a:endParaRPr>
          </a:p>
          <a:p>
            <a:pPr marL="633222" indent="-514350" algn="just">
              <a:buAutoNum type="arabicPeriod" startAt="96"/>
            </a:pPr>
            <a:r>
              <a:rPr lang="en-US" sz="1800" b="1" dirty="0" smtClean="0"/>
              <a:t>Upon what does causation depend</a:t>
            </a:r>
            <a:r>
              <a:rPr lang="en-US" sz="1800" b="1" i="1" dirty="0" smtClean="0"/>
              <a:t>?  </a:t>
            </a:r>
            <a:r>
              <a:rPr lang="en-US" sz="1800" b="1" i="1" dirty="0" smtClean="0">
                <a:solidFill>
                  <a:srgbClr val="FFC000"/>
                </a:solidFill>
              </a:rPr>
              <a:t>Upon polarity; a circuit must be formed; the Universal is the positive side of the batter of life, the individual is the negative, and thought forms the circuit.</a:t>
            </a:r>
          </a:p>
          <a:p>
            <a:pPr marL="633222" indent="-514350" algn="just">
              <a:buAutoNum type="arabicPeriod" startAt="96"/>
            </a:pPr>
            <a:endParaRPr lang="en-US" sz="1800" b="1" dirty="0" smtClean="0">
              <a:solidFill>
                <a:srgbClr val="FFC000"/>
              </a:solidFill>
            </a:endParaRPr>
          </a:p>
          <a:p>
            <a:pPr marL="633222" indent="-514350" algn="just">
              <a:buAutoNum type="arabicPeriod" startAt="96"/>
            </a:pPr>
            <a:r>
              <a:rPr lang="en-US" sz="1800" b="1" dirty="0" smtClean="0"/>
              <a:t>Why do many fail to secure harmonious conditions?  </a:t>
            </a:r>
            <a:r>
              <a:rPr lang="en-US" sz="1800" b="1" i="1" dirty="0" smtClean="0">
                <a:solidFill>
                  <a:srgbClr val="FFC000"/>
                </a:solidFill>
              </a:rPr>
              <a:t>They do not understand the law; there is no polarity; they have not formed the circuit.</a:t>
            </a:r>
          </a:p>
          <a:p>
            <a:pPr marL="633222" indent="-514350" algn="just">
              <a:buAutoNum type="arabicPeriod" startAt="96"/>
            </a:pPr>
            <a:endParaRPr lang="en-US" sz="1800" b="1" dirty="0" smtClean="0">
              <a:solidFill>
                <a:srgbClr val="FFC000"/>
              </a:solidFill>
            </a:endParaRPr>
          </a:p>
          <a:p>
            <a:pPr marL="633222" indent="-514350" algn="just">
              <a:buAutoNum type="arabicPeriod" startAt="96"/>
            </a:pPr>
            <a:r>
              <a:rPr lang="en-US" sz="1800" b="1" dirty="0" smtClean="0"/>
              <a:t>What is the remedy?  </a:t>
            </a:r>
            <a:r>
              <a:rPr lang="en-US" sz="1800" b="1" i="1" dirty="0" smtClean="0">
                <a:solidFill>
                  <a:srgbClr val="FFC000"/>
                </a:solidFill>
              </a:rPr>
              <a:t>A conscious recognition of the Law of Attraction with the intention of bringing it into existence for a definite purpose.</a:t>
            </a:r>
          </a:p>
          <a:p>
            <a:pPr marL="633222" indent="-514350" algn="just">
              <a:buAutoNum type="arabicPeriod" startAt="96"/>
            </a:pPr>
            <a:endParaRPr lang="en-US" sz="1800" b="1" dirty="0" smtClean="0">
              <a:solidFill>
                <a:srgbClr val="FFC000"/>
              </a:solidFill>
            </a:endParaRPr>
          </a:p>
          <a:p>
            <a:pPr marL="633222" indent="-514350" algn="just">
              <a:buAutoNum type="arabicPeriod" startAt="96"/>
            </a:pPr>
            <a:r>
              <a:rPr lang="en-US" sz="1800" b="1" dirty="0" smtClean="0"/>
              <a:t>What will be the result?  </a:t>
            </a:r>
            <a:r>
              <a:rPr lang="en-US" sz="1800" b="1" i="1" dirty="0" smtClean="0">
                <a:solidFill>
                  <a:srgbClr val="FFC000"/>
                </a:solidFill>
              </a:rPr>
              <a:t>Thought will correlate with its object and bring it into manifestation, because thought is a product of the spiritual man, and spirit is the Creative Principle of the Universe.</a:t>
            </a:r>
            <a:endParaRPr lang="en-US" sz="1800" b="1" i="1" dirty="0">
              <a:solidFill>
                <a:srgbClr val="FFC000"/>
              </a:solidFill>
            </a:endParaRPr>
          </a:p>
        </p:txBody>
      </p:sp>
      <p:pic>
        <p:nvPicPr>
          <p:cNvPr id="5" name="Picture 4" descr="Truth Dynamics Logo.jpeg"/>
          <p:cNvPicPr>
            <a:picLocks noChangeAspect="1"/>
          </p:cNvPicPr>
          <p:nvPr/>
        </p:nvPicPr>
        <p:blipFill>
          <a:blip r:embed="rId2" cstate="print"/>
          <a:stretch>
            <a:fillRect/>
          </a:stretch>
        </p:blipFill>
        <p:spPr>
          <a:xfrm>
            <a:off x="8001000" y="6152146"/>
            <a:ext cx="955964" cy="553453"/>
          </a:xfrm>
          <a:prstGeom prst="rect">
            <a:avLst/>
          </a:prstGeom>
          <a:ln>
            <a:noFill/>
          </a:ln>
          <a:effectLst>
            <a:outerShdw blurRad="292100" dist="139700" dir="2700000" algn="tl" rotWithShape="0">
              <a:srgbClr val="333333">
                <a:alpha val="65000"/>
              </a:srgbClr>
            </a:outerShdw>
          </a:effectLst>
        </p:spPr>
      </p:pic>
      <p:pic>
        <p:nvPicPr>
          <p:cNvPr id="819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Ten</a:t>
            </a:r>
            <a:endParaRPr lang="en-US" dirty="0"/>
          </a:p>
        </p:txBody>
      </p:sp>
      <p:sp>
        <p:nvSpPr>
          <p:cNvPr id="3" name="Content Placeholder 2"/>
          <p:cNvSpPr>
            <a:spLocks noGrp="1"/>
          </p:cNvSpPr>
          <p:nvPr>
            <p:ph idx="1"/>
          </p:nvPr>
        </p:nvSpPr>
        <p:spPr/>
        <p:txBody>
          <a:bodyPr>
            <a:normAutofit fontScale="92500" lnSpcReduction="20000"/>
          </a:bodyPr>
          <a:lstStyle/>
          <a:p>
            <a:pPr algn="ctr">
              <a:buNone/>
            </a:pPr>
            <a:r>
              <a:rPr lang="en-US" sz="3000" b="1" dirty="0" smtClean="0"/>
              <a:t>A Certain Definite Cause</a:t>
            </a:r>
          </a:p>
          <a:p>
            <a:pPr algn="ctr">
              <a:buNone/>
            </a:pPr>
            <a:endParaRPr lang="en-US" b="1" dirty="0" smtClean="0"/>
          </a:p>
          <a:p>
            <a:pPr algn="ctr">
              <a:buNone/>
            </a:pPr>
            <a:r>
              <a:rPr lang="en-US" b="1" dirty="0" smtClean="0">
                <a:solidFill>
                  <a:schemeClr val="accent1">
                    <a:lumMod val="60000"/>
                    <a:lumOff val="40000"/>
                  </a:schemeClr>
                </a:solidFill>
              </a:rPr>
              <a:t>Abundance is a natural law of the Universe</a:t>
            </a:r>
          </a:p>
          <a:p>
            <a:pPr algn="ctr">
              <a:buNone/>
            </a:pPr>
            <a:endParaRPr lang="en-US" dirty="0" smtClean="0"/>
          </a:p>
          <a:p>
            <a:pPr algn="just"/>
            <a:endParaRPr lang="en-US" dirty="0" smtClean="0"/>
          </a:p>
          <a:p>
            <a:pPr algn="just"/>
            <a:endParaRPr lang="en-US" dirty="0" smtClean="0"/>
          </a:p>
          <a:p>
            <a:pPr lvl="8" algn="just"/>
            <a:r>
              <a:rPr lang="en-US" dirty="0" smtClean="0"/>
              <a:t>------</a:t>
            </a:r>
            <a:r>
              <a:rPr lang="en-US" sz="2800" b="1" dirty="0" smtClean="0"/>
              <a:t>----------------------------------</a:t>
            </a:r>
            <a:endParaRPr lang="en-US" dirty="0" smtClean="0"/>
          </a:p>
          <a:p>
            <a:pPr algn="just"/>
            <a:endParaRPr lang="en-US" dirty="0" smtClean="0"/>
          </a:p>
          <a:p>
            <a:pPr algn="just"/>
            <a:endParaRPr lang="en-US" dirty="0" smtClean="0"/>
          </a:p>
          <a:p>
            <a:pPr algn="just"/>
            <a:endParaRPr lang="en-US" dirty="0" smtClean="0"/>
          </a:p>
          <a:p>
            <a:pPr algn="ctr">
              <a:buNone/>
            </a:pPr>
            <a:r>
              <a:rPr lang="en-US" b="1" dirty="0" smtClean="0"/>
              <a:t>If you’re not living abundantly…you’re breaking the law of the Universe</a:t>
            </a:r>
            <a:r>
              <a:rPr lang="en-US" dirty="0" smtClean="0"/>
              <a:t>.</a:t>
            </a:r>
            <a:endParaRPr lang="en-US" dirty="0"/>
          </a:p>
        </p:txBody>
      </p:sp>
      <p:pic>
        <p:nvPicPr>
          <p:cNvPr id="2051" name="Picture 3" descr="C:\Documents and Settings\Peter C. Rogers\Local Settings\Temporary Internet Files\Content.IE5\HDI0Q5IX\MPj04384310000[1].jpg"/>
          <p:cNvPicPr>
            <a:picLocks noChangeAspect="1" noChangeArrowheads="1"/>
          </p:cNvPicPr>
          <p:nvPr/>
        </p:nvPicPr>
        <p:blipFill>
          <a:blip r:embed="rId2" cstate="print"/>
          <a:srcRect/>
          <a:stretch>
            <a:fillRect/>
          </a:stretch>
        </p:blipFill>
        <p:spPr bwMode="auto">
          <a:xfrm>
            <a:off x="6858000" y="3048000"/>
            <a:ext cx="1803473" cy="2334952"/>
          </a:xfrm>
          <a:prstGeom prst="rect">
            <a:avLst/>
          </a:prstGeom>
          <a:ln>
            <a:noFill/>
          </a:ln>
          <a:effectLst>
            <a:outerShdw blurRad="292100" dist="139700" dir="2700000" algn="tl" rotWithShape="0">
              <a:srgbClr val="333333">
                <a:alpha val="65000"/>
              </a:srgbClr>
            </a:outerShdw>
          </a:effectLst>
        </p:spPr>
      </p:pic>
      <p:pic>
        <p:nvPicPr>
          <p:cNvPr id="2055" name="Picture 7" descr="C:\Documents and Settings\Peter C. Rogers\Local Settings\Temporary Internet Files\Content.IE5\HDI0Q5IX\MPj04364310000[1].jpg"/>
          <p:cNvPicPr>
            <a:picLocks noChangeAspect="1" noChangeArrowheads="1"/>
          </p:cNvPicPr>
          <p:nvPr/>
        </p:nvPicPr>
        <p:blipFill>
          <a:blip r:embed="rId3" cstate="print"/>
          <a:srcRect/>
          <a:stretch>
            <a:fillRect/>
          </a:stretch>
        </p:blipFill>
        <p:spPr bwMode="auto">
          <a:xfrm>
            <a:off x="609600" y="3276600"/>
            <a:ext cx="2667000" cy="2004060"/>
          </a:xfrm>
          <a:prstGeom prst="rect">
            <a:avLst/>
          </a:prstGeom>
          <a:ln>
            <a:noFill/>
          </a:ln>
          <a:effectLst>
            <a:outerShdw blurRad="292100" dist="139700" dir="2700000" algn="tl" rotWithShape="0">
              <a:srgbClr val="333333">
                <a:alpha val="65000"/>
              </a:srgbClr>
            </a:outerShdw>
          </a:effectLst>
        </p:spPr>
      </p:pic>
      <p:pic>
        <p:nvPicPr>
          <p:cNvPr id="12" name="Picture 11" descr="Truth Dynamics Logo.jpeg"/>
          <p:cNvPicPr>
            <a:picLocks noChangeAspect="1"/>
          </p:cNvPicPr>
          <p:nvPr/>
        </p:nvPicPr>
        <p:blipFill>
          <a:blip r:embed="rId4" cstate="print"/>
          <a:stretch>
            <a:fillRect/>
          </a:stretch>
        </p:blipFill>
        <p:spPr>
          <a:xfrm>
            <a:off x="8229600" y="6096000"/>
            <a:ext cx="762000" cy="533400"/>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5"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8" name="Picture 7" descr="Golden Key.png"/>
          <p:cNvPicPr>
            <a:picLocks noChangeAspect="1"/>
          </p:cNvPicPr>
          <p:nvPr/>
        </p:nvPicPr>
        <p:blipFill>
          <a:blip r:embed="rId5"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descr="C:\Documents and Settings\Peter C. Rogers\Local Settings\Temporary Internet Files\Content.IE5\HV31Q9W5\MCj04369170000[1].png"/>
          <p:cNvPicPr>
            <a:picLocks noChangeAspect="1" noChangeArrowheads="1"/>
          </p:cNvPicPr>
          <p:nvPr/>
        </p:nvPicPr>
        <p:blipFill>
          <a:blip r:embed="rId2" cstate="print"/>
          <a:srcRect/>
          <a:stretch>
            <a:fillRect/>
          </a:stretch>
        </p:blipFill>
        <p:spPr bwMode="auto">
          <a:xfrm>
            <a:off x="2286000" y="1828800"/>
            <a:ext cx="4495800" cy="4495800"/>
          </a:xfrm>
          <a:prstGeom prst="rect">
            <a:avLst/>
          </a:prstGeom>
          <a:ln>
            <a:noFill/>
          </a:ln>
          <a:effectLst>
            <a:outerShdw blurRad="292100" dist="139700" dir="2700000" algn="tl" rotWithShape="0">
              <a:srgbClr val="333333">
                <a:alpha val="65000"/>
              </a:srgbClr>
            </a:outerShdw>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Ten</a:t>
            </a:r>
            <a:endParaRPr lang="en-US" dirty="0"/>
          </a:p>
        </p:txBody>
      </p:sp>
      <p:sp>
        <p:nvSpPr>
          <p:cNvPr id="3" name="Content Placeholder 2"/>
          <p:cNvSpPr>
            <a:spLocks noGrp="1"/>
          </p:cNvSpPr>
          <p:nvPr>
            <p:ph idx="1"/>
          </p:nvPr>
        </p:nvSpPr>
        <p:spPr>
          <a:xfrm>
            <a:off x="457200" y="1524001"/>
            <a:ext cx="8229600" cy="5334000"/>
          </a:xfrm>
        </p:spPr>
        <p:txBody>
          <a:bodyPr/>
          <a:lstStyle/>
          <a:p>
            <a:pPr algn="ctr">
              <a:buNone/>
            </a:pPr>
            <a:r>
              <a:rPr lang="en-US" sz="2800" b="1" dirty="0" smtClean="0"/>
              <a:t>A Certain Definite Cause</a:t>
            </a:r>
          </a:p>
          <a:p>
            <a:pPr algn="ctr">
              <a:buNone/>
            </a:pPr>
            <a:endParaRPr lang="en-US" sz="2800" b="1" dirty="0" smtClean="0"/>
          </a:p>
          <a:p>
            <a:pPr algn="ctr">
              <a:buNone/>
            </a:pPr>
            <a:endParaRPr lang="en-US" sz="2800" b="1" dirty="0" smtClean="0"/>
          </a:p>
          <a:p>
            <a:pPr algn="ctr">
              <a:buNone/>
            </a:pPr>
            <a:endParaRPr lang="en-US" b="1" dirty="0" smtClean="0"/>
          </a:p>
          <a:p>
            <a:pPr algn="ctr">
              <a:buNone/>
            </a:pPr>
            <a:r>
              <a:rPr lang="en-US" sz="4000" b="1" dirty="0" smtClean="0">
                <a:solidFill>
                  <a:srgbClr val="FFC000"/>
                </a:solidFill>
              </a:rPr>
              <a:t>Spiritual power is superior because it exists on a higher plane.</a:t>
            </a:r>
          </a:p>
          <a:p>
            <a:pPr algn="just">
              <a:buNone/>
            </a:pPr>
            <a:endParaRPr lang="en-US" b="1" dirty="0" smtClean="0">
              <a:solidFill>
                <a:schemeClr val="accent1">
                  <a:lumMod val="60000"/>
                  <a:lumOff val="40000"/>
                </a:schemeClr>
              </a:solidFill>
            </a:endParaRPr>
          </a:p>
          <a:p>
            <a:pPr algn="just"/>
            <a:endParaRPr lang="en-US" b="1" dirty="0" smtClean="0">
              <a:solidFill>
                <a:schemeClr val="accent1">
                  <a:lumMod val="60000"/>
                  <a:lumOff val="40000"/>
                </a:schemeClr>
              </a:solidFill>
            </a:endParaRPr>
          </a:p>
          <a:p>
            <a:pPr>
              <a:buNone/>
            </a:pPr>
            <a:endParaRPr lang="en-US" dirty="0"/>
          </a:p>
        </p:txBody>
      </p:sp>
      <p:pic>
        <p:nvPicPr>
          <p:cNvPr id="13" name="Picture 12" descr="Truth Dynamics Logo.jpeg"/>
          <p:cNvPicPr>
            <a:picLocks noChangeAspect="1"/>
          </p:cNvPicPr>
          <p:nvPr/>
        </p:nvPicPr>
        <p:blipFill>
          <a:blip r:embed="rId3" cstate="print"/>
          <a:stretch>
            <a:fillRect/>
          </a:stretch>
        </p:blipFill>
        <p:spPr>
          <a:xfrm>
            <a:off x="7772400" y="6019800"/>
            <a:ext cx="1219200" cy="727364"/>
          </a:xfrm>
          <a:prstGeom prst="rect">
            <a:avLst/>
          </a:prstGeom>
          <a:ln>
            <a:noFill/>
          </a:ln>
          <a:effectLst>
            <a:outerShdw blurRad="292100" dist="139700" dir="2700000" algn="tl" rotWithShape="0">
              <a:srgbClr val="333333">
                <a:alpha val="65000"/>
              </a:srgbClr>
            </a:outerShdw>
          </a:effectLst>
        </p:spPr>
      </p:pic>
      <p:pic>
        <p:nvPicPr>
          <p:cNvPr id="1030" name="Picture 6" descr="C:\Documents and Settings\Peter C. Rogers\Local Settings\Temporary Internet Files\Content.IE5\HDI0Q5IX\MCj03519660000[1].wmf"/>
          <p:cNvPicPr>
            <a:picLocks noChangeAspect="1" noChangeArrowheads="1"/>
          </p:cNvPicPr>
          <p:nvPr/>
        </p:nvPicPr>
        <p:blipFill>
          <a:blip r:embed="rId4" cstate="print"/>
          <a:srcRect/>
          <a:stretch>
            <a:fillRect/>
          </a:stretch>
        </p:blipFill>
        <p:spPr bwMode="auto">
          <a:xfrm>
            <a:off x="304800" y="1600200"/>
            <a:ext cx="1812202" cy="1665838"/>
          </a:xfrm>
          <a:prstGeom prst="rect">
            <a:avLst/>
          </a:prstGeom>
          <a:ln>
            <a:noFill/>
          </a:ln>
          <a:effectLst>
            <a:outerShdw blurRad="292100" dist="139700" dir="2700000" algn="tl" rotWithShape="0">
              <a:srgbClr val="333333">
                <a:alpha val="65000"/>
              </a:srgbClr>
            </a:outerShdw>
          </a:effectLst>
        </p:spPr>
      </p:pic>
      <p:pic>
        <p:nvPicPr>
          <p:cNvPr id="1032" name="Picture 8" descr="C:\Documents and Settings\Peter C. Rogers\Local Settings\Temporary Internet Files\Content.IE5\M0VPXDY8\MCj04369180000[1].png"/>
          <p:cNvPicPr>
            <a:picLocks noChangeAspect="1" noChangeArrowheads="1"/>
          </p:cNvPicPr>
          <p:nvPr/>
        </p:nvPicPr>
        <p:blipFill>
          <a:blip r:embed="rId5" cstate="print"/>
          <a:srcRect/>
          <a:stretch>
            <a:fillRect/>
          </a:stretch>
        </p:blipFill>
        <p:spPr bwMode="auto">
          <a:xfrm>
            <a:off x="6934200" y="1600200"/>
            <a:ext cx="1828572" cy="1828572"/>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Ten</a:t>
            </a:r>
            <a:endParaRPr lang="en-US" dirty="0"/>
          </a:p>
        </p:txBody>
      </p:sp>
      <p:sp>
        <p:nvSpPr>
          <p:cNvPr id="3" name="Content Placeholder 2"/>
          <p:cNvSpPr>
            <a:spLocks noGrp="1"/>
          </p:cNvSpPr>
          <p:nvPr>
            <p:ph idx="1"/>
          </p:nvPr>
        </p:nvSpPr>
        <p:spPr/>
        <p:txBody>
          <a:bodyPr>
            <a:normAutofit fontScale="70000" lnSpcReduction="20000"/>
          </a:bodyPr>
          <a:lstStyle/>
          <a:p>
            <a:pPr algn="ctr">
              <a:buNone/>
            </a:pPr>
            <a:r>
              <a:rPr lang="en-US" sz="3600" b="1" dirty="0" smtClean="0"/>
              <a:t>A Certain Definite Cause</a:t>
            </a:r>
          </a:p>
          <a:p>
            <a:endParaRPr lang="en-US" dirty="0" smtClean="0"/>
          </a:p>
          <a:p>
            <a:pPr algn="just"/>
            <a:r>
              <a:rPr lang="en-US" b="1" dirty="0" smtClean="0">
                <a:solidFill>
                  <a:schemeClr val="accent1">
                    <a:lumMod val="60000"/>
                    <a:lumOff val="40000"/>
                  </a:schemeClr>
                </a:solidFill>
              </a:rPr>
              <a:t>Thought is the connecting link between the Infinite and the finite, between the Universal and the Individual</a:t>
            </a:r>
            <a:r>
              <a:rPr lang="en-US" dirty="0" smtClean="0">
                <a:solidFill>
                  <a:schemeClr val="accent1">
                    <a:lumMod val="60000"/>
                    <a:lumOff val="40000"/>
                  </a:schemeClr>
                </a:solidFill>
              </a:rPr>
              <a:t>.</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buNone/>
            </a:pPr>
            <a:r>
              <a:rPr lang="en-US" b="1" dirty="0" smtClean="0">
                <a:solidFill>
                  <a:srgbClr val="FFC000"/>
                </a:solidFill>
              </a:rPr>
              <a:t>                   </a:t>
            </a:r>
          </a:p>
          <a:p>
            <a:pPr algn="just">
              <a:buNone/>
            </a:pPr>
            <a:r>
              <a:rPr lang="en-US" sz="6200" b="1" dirty="0" smtClean="0">
                <a:solidFill>
                  <a:srgbClr val="FFC000"/>
                </a:solidFill>
              </a:rPr>
              <a:t>		      </a:t>
            </a:r>
            <a:r>
              <a:rPr lang="en-US" sz="6200" b="1" dirty="0" smtClean="0"/>
              <a:t>- </a:t>
            </a:r>
            <a:r>
              <a:rPr lang="en-US" sz="2400" b="1" dirty="0" smtClean="0"/>
              <a:t>------------------------------------------------------------------- </a:t>
            </a:r>
            <a:r>
              <a:rPr lang="en-US" sz="5700" b="1" dirty="0" smtClean="0"/>
              <a:t>+</a:t>
            </a:r>
            <a:endParaRPr lang="en-US" sz="5700" b="1" dirty="0" smtClean="0">
              <a:solidFill>
                <a:srgbClr val="FFC000"/>
              </a:solidFill>
            </a:endParaRPr>
          </a:p>
          <a:p>
            <a:pPr algn="just"/>
            <a:r>
              <a:rPr lang="en-US" b="1" dirty="0" smtClean="0">
                <a:solidFill>
                  <a:srgbClr val="FFC000"/>
                </a:solidFill>
              </a:rPr>
              <a:t>The Universe is the Positive and you are the negative.  If your thought is in harmony with the Creative Principle of nature and it is in tune with the Infinite Mind, then it will form the circuit and it will not return to you void</a:t>
            </a:r>
            <a:r>
              <a:rPr lang="en-US" dirty="0" smtClean="0">
                <a:solidFill>
                  <a:srgbClr val="FFC000"/>
                </a:solidFill>
              </a:rPr>
              <a:t>.</a:t>
            </a:r>
            <a:endParaRPr lang="en-US" dirty="0">
              <a:solidFill>
                <a:srgbClr val="FFC000"/>
              </a:solidFill>
            </a:endParaRPr>
          </a:p>
        </p:txBody>
      </p:sp>
      <p:pic>
        <p:nvPicPr>
          <p:cNvPr id="1027" name="Picture 3" descr="C:\Documents and Settings\Peter C. Rogers\Local Settings\Temporary Internet Files\Content.IE5\ME2O0LVN\MCj02334840000[1].wmf"/>
          <p:cNvPicPr>
            <a:picLocks noChangeAspect="1" noChangeArrowheads="1"/>
          </p:cNvPicPr>
          <p:nvPr/>
        </p:nvPicPr>
        <p:blipFill>
          <a:blip r:embed="rId2" cstate="print"/>
          <a:srcRect/>
          <a:stretch>
            <a:fillRect/>
          </a:stretch>
        </p:blipFill>
        <p:spPr bwMode="auto">
          <a:xfrm>
            <a:off x="990600" y="3200400"/>
            <a:ext cx="7675680" cy="1456682"/>
          </a:xfrm>
          <a:prstGeom prst="rect">
            <a:avLst/>
          </a:prstGeom>
          <a:ln>
            <a:noFill/>
          </a:ln>
          <a:effectLst>
            <a:outerShdw blurRad="292100" dist="139700" dir="2700000" algn="tl" rotWithShape="0">
              <a:srgbClr val="333333">
                <a:alpha val="65000"/>
              </a:srgbClr>
            </a:outerShdw>
          </a:effectLst>
        </p:spPr>
      </p:pic>
      <p:pic>
        <p:nvPicPr>
          <p:cNvPr id="18" name="Picture 17" descr="Truth Dynamics Logo.jpeg"/>
          <p:cNvPicPr>
            <a:picLocks noChangeAspect="1"/>
          </p:cNvPicPr>
          <p:nvPr/>
        </p:nvPicPr>
        <p:blipFill>
          <a:blip r:embed="rId3" cstate="print"/>
          <a:stretch>
            <a:fillRect/>
          </a:stretch>
        </p:blipFill>
        <p:spPr>
          <a:xfrm>
            <a:off x="7772400" y="6096000"/>
            <a:ext cx="1143000" cy="5334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HV31Q9W5\MCj04339030000[1].png"/>
          <p:cNvPicPr>
            <a:picLocks noChangeAspect="1" noChangeArrowheads="1"/>
          </p:cNvPicPr>
          <p:nvPr/>
        </p:nvPicPr>
        <p:blipFill>
          <a:blip r:embed="rId4"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4"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Ten</a:t>
            </a:r>
            <a:endParaRPr lang="en-US" dirty="0"/>
          </a:p>
        </p:txBody>
      </p:sp>
      <p:sp>
        <p:nvSpPr>
          <p:cNvPr id="3" name="Content Placeholder 2"/>
          <p:cNvSpPr>
            <a:spLocks noGrp="1"/>
          </p:cNvSpPr>
          <p:nvPr>
            <p:ph idx="1"/>
          </p:nvPr>
        </p:nvSpPr>
        <p:spPr>
          <a:xfrm>
            <a:off x="457200" y="1524001"/>
            <a:ext cx="8534400" cy="4876800"/>
          </a:xfrm>
        </p:spPr>
        <p:txBody>
          <a:bodyPr>
            <a:normAutofit fontScale="92500" lnSpcReduction="10000"/>
          </a:bodyPr>
          <a:lstStyle/>
          <a:p>
            <a:pPr algn="ctr">
              <a:buNone/>
            </a:pPr>
            <a:r>
              <a:rPr lang="en-US" sz="3000" b="1" dirty="0" smtClean="0"/>
              <a:t>A Certain Definite Cause</a:t>
            </a:r>
          </a:p>
          <a:p>
            <a:pPr>
              <a:buNone/>
            </a:pPr>
            <a:endParaRPr lang="en-US" dirty="0" smtClean="0"/>
          </a:p>
          <a:p>
            <a:pPr algn="ctr">
              <a:buNone/>
            </a:pPr>
            <a:r>
              <a:rPr lang="en-US" sz="4800" b="1" u="sng" dirty="0" smtClean="0">
                <a:solidFill>
                  <a:schemeClr val="accent1">
                    <a:lumMod val="60000"/>
                    <a:lumOff val="40000"/>
                  </a:schemeClr>
                </a:solidFill>
              </a:rPr>
              <a:t>“Know Thyself”</a:t>
            </a:r>
          </a:p>
          <a:p>
            <a:pPr algn="ctr">
              <a:buNone/>
            </a:pPr>
            <a:endParaRPr lang="en-US" b="1" dirty="0" smtClean="0">
              <a:solidFill>
                <a:schemeClr val="accent1">
                  <a:lumMod val="60000"/>
                  <a:lumOff val="40000"/>
                </a:schemeClr>
              </a:solidFill>
            </a:endParaRPr>
          </a:p>
          <a:p>
            <a:pPr algn="ctr">
              <a:buNone/>
            </a:pPr>
            <a:r>
              <a:rPr lang="en-US" b="1" dirty="0" smtClean="0">
                <a:solidFill>
                  <a:schemeClr val="accent1">
                    <a:lumMod val="60000"/>
                    <a:lumOff val="40000"/>
                  </a:schemeClr>
                </a:solidFill>
              </a:rPr>
              <a:t>						                </a:t>
            </a:r>
            <a:r>
              <a:rPr lang="en-US" sz="2600" b="1" dirty="0" smtClean="0">
                <a:solidFill>
                  <a:schemeClr val="accent6">
                    <a:lumMod val="75000"/>
                  </a:schemeClr>
                </a:solidFill>
              </a:rPr>
              <a:t>Socrates</a:t>
            </a:r>
          </a:p>
          <a:p>
            <a:pPr algn="just">
              <a:buNone/>
            </a:pPr>
            <a:r>
              <a:rPr lang="en-US" b="1" dirty="0" smtClean="0"/>
              <a:t>	You are all a part of the Universe and the Universe is able to express Itself through you if you allow it.  You must act in accordance with Its laws.  When you do, the gates will be let open and you will be able to partake in all of Its abundance.</a:t>
            </a:r>
            <a:endParaRPr lang="en-US" b="1" dirty="0"/>
          </a:p>
        </p:txBody>
      </p:sp>
      <p:pic>
        <p:nvPicPr>
          <p:cNvPr id="6" name="Picture 5" descr="Truth Dynamics Logo.jpeg"/>
          <p:cNvPicPr>
            <a:picLocks noChangeAspect="1"/>
          </p:cNvPicPr>
          <p:nvPr/>
        </p:nvPicPr>
        <p:blipFill>
          <a:blip r:embed="rId2" cstate="print"/>
          <a:stretch>
            <a:fillRect/>
          </a:stretch>
        </p:blipFill>
        <p:spPr>
          <a:xfrm>
            <a:off x="8001000" y="6006352"/>
            <a:ext cx="990600" cy="699247"/>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HDI0Q5IX\MCPE03887_0000[1].wmf"/>
          <p:cNvPicPr>
            <a:picLocks noChangeAspect="1" noChangeArrowheads="1"/>
          </p:cNvPicPr>
          <p:nvPr/>
        </p:nvPicPr>
        <p:blipFill>
          <a:blip r:embed="rId3" cstate="print"/>
          <a:srcRect/>
          <a:stretch>
            <a:fillRect/>
          </a:stretch>
        </p:blipFill>
        <p:spPr bwMode="auto">
          <a:xfrm>
            <a:off x="7010400" y="1676400"/>
            <a:ext cx="1192378" cy="172090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098" name="Picture 2" descr="C:\Documents and Settings\Peter C. Rogers\Local Settings\Temporary Internet Files\Content.IE5\HV31Q9W5\MCj04339030000[1].png"/>
          <p:cNvPicPr>
            <a:picLocks noChangeAspect="1" noChangeArrowheads="1"/>
          </p:cNvPicPr>
          <p:nvPr/>
        </p:nvPicPr>
        <p:blipFill>
          <a:blip r:embed="rId4"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4"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Documents and Settings\Peter C. Rogers\Local Settings\Temporary Internet Files\Content.IE5\HDI0Q5IX\MCBD19736_0000[1].wmf"/>
          <p:cNvPicPr>
            <a:picLocks noChangeAspect="1" noChangeArrowheads="1"/>
          </p:cNvPicPr>
          <p:nvPr/>
        </p:nvPicPr>
        <p:blipFill>
          <a:blip r:embed="rId2" cstate="print"/>
          <a:srcRect/>
          <a:stretch>
            <a:fillRect/>
          </a:stretch>
        </p:blipFill>
        <p:spPr bwMode="auto">
          <a:xfrm>
            <a:off x="2209800" y="2286000"/>
            <a:ext cx="4422618" cy="3411648"/>
          </a:xfrm>
          <a:prstGeom prst="rect">
            <a:avLst/>
          </a:prstGeom>
          <a:noFill/>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Ten</a:t>
            </a:r>
            <a:endParaRPr lang="en-US" dirty="0"/>
          </a:p>
        </p:txBody>
      </p:sp>
      <p:sp>
        <p:nvSpPr>
          <p:cNvPr id="3" name="Content Placeholder 2"/>
          <p:cNvSpPr>
            <a:spLocks noGrp="1"/>
          </p:cNvSpPr>
          <p:nvPr>
            <p:ph idx="1"/>
          </p:nvPr>
        </p:nvSpPr>
        <p:spPr/>
        <p:txBody>
          <a:bodyPr/>
          <a:lstStyle/>
          <a:p>
            <a:pPr algn="ctr">
              <a:buNone/>
            </a:pPr>
            <a:r>
              <a:rPr lang="en-US" sz="2800" b="1" dirty="0" smtClean="0"/>
              <a:t>A Certain Definite Cause</a:t>
            </a:r>
          </a:p>
          <a:p>
            <a:pPr algn="ctr">
              <a:buNone/>
            </a:pPr>
            <a:endParaRPr lang="en-US" b="1" dirty="0" smtClean="0"/>
          </a:p>
          <a:p>
            <a:r>
              <a:rPr lang="en-US" b="1" dirty="0" smtClean="0"/>
              <a:t>You will find that the things you seek are seeking you.</a:t>
            </a:r>
          </a:p>
          <a:p>
            <a:endParaRPr lang="en-US" b="1" dirty="0" smtClean="0"/>
          </a:p>
          <a:p>
            <a:r>
              <a:rPr lang="en-US" b="1" dirty="0" smtClean="0"/>
              <a:t>When any object or purpose is clearly held in thought, its precipitation, in tangible and visible form, is merely a question of time.</a:t>
            </a:r>
          </a:p>
          <a:p>
            <a:endParaRPr lang="en-US" dirty="0"/>
          </a:p>
        </p:txBody>
      </p:sp>
      <p:pic>
        <p:nvPicPr>
          <p:cNvPr id="8" name="Picture 7" descr="Truth Dynamics Logo.jpeg"/>
          <p:cNvPicPr>
            <a:picLocks noChangeAspect="1"/>
          </p:cNvPicPr>
          <p:nvPr/>
        </p:nvPicPr>
        <p:blipFill>
          <a:blip r:embed="rId3" cstate="print"/>
          <a:stretch>
            <a:fillRect/>
          </a:stretch>
        </p:blipFill>
        <p:spPr>
          <a:xfrm>
            <a:off x="7848600" y="6019800"/>
            <a:ext cx="1143000" cy="685800"/>
          </a:xfrm>
          <a:prstGeom prst="rect">
            <a:avLst/>
          </a:prstGeom>
          <a:ln>
            <a:noFill/>
          </a:ln>
          <a:effectLst>
            <a:outerShdw blurRad="292100" dist="139700" dir="2700000" algn="tl" rotWithShape="0">
              <a:srgbClr val="333333">
                <a:alpha val="65000"/>
              </a:srgbClr>
            </a:outerShdw>
          </a:effectLst>
        </p:spPr>
      </p:pic>
      <p:pic>
        <p:nvPicPr>
          <p:cNvPr id="3075" name="Picture 3" descr="C:\Documents and Settings\Peter C. Rogers\Local Settings\Temporary Internet Files\Content.IE5\ME2O0LVN\MCj01108980000[1].wmf"/>
          <p:cNvPicPr>
            <a:picLocks noChangeAspect="1" noChangeArrowheads="1"/>
          </p:cNvPicPr>
          <p:nvPr/>
        </p:nvPicPr>
        <p:blipFill>
          <a:blip r:embed="rId4" cstate="print"/>
          <a:srcRect/>
          <a:stretch>
            <a:fillRect/>
          </a:stretch>
        </p:blipFill>
        <p:spPr bwMode="auto">
          <a:xfrm>
            <a:off x="7848600" y="1524000"/>
            <a:ext cx="1295400" cy="1295400"/>
          </a:xfrm>
          <a:prstGeom prst="rect">
            <a:avLst/>
          </a:prstGeom>
          <a:noFill/>
        </p:spPr>
      </p:pic>
      <p:pic>
        <p:nvPicPr>
          <p:cNvPr id="3076" name="Picture 4" descr="C:\Documents and Settings\Peter C. Rogers\Local Settings\Temporary Internet Files\Content.IE5\HV31Q9W5\MCj01565530000[1].wmf"/>
          <p:cNvPicPr>
            <a:picLocks noChangeAspect="1" noChangeArrowheads="1"/>
          </p:cNvPicPr>
          <p:nvPr/>
        </p:nvPicPr>
        <p:blipFill>
          <a:blip r:embed="rId5" cstate="print"/>
          <a:srcRect/>
          <a:stretch>
            <a:fillRect/>
          </a:stretch>
        </p:blipFill>
        <p:spPr bwMode="auto">
          <a:xfrm>
            <a:off x="0" y="1524000"/>
            <a:ext cx="1296056" cy="1295399"/>
          </a:xfrm>
          <a:prstGeom prst="rect">
            <a:avLst/>
          </a:prstGeom>
          <a:noFill/>
        </p:spPr>
      </p:pic>
      <p:pic>
        <p:nvPicPr>
          <p:cNvPr id="5122"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334000"/>
          </a:xfrm>
        </p:spPr>
        <p:txBody>
          <a:bodyPr>
            <a:normAutofit fontScale="92500" lnSpcReduction="10000"/>
          </a:bodyPr>
          <a:lstStyle/>
          <a:p>
            <a:pPr algn="ctr">
              <a:buNone/>
            </a:pPr>
            <a:endParaRPr lang="en-US" b="1" dirty="0" smtClean="0">
              <a:solidFill>
                <a:srgbClr val="FFC000"/>
              </a:solidFill>
            </a:endParaRPr>
          </a:p>
          <a:p>
            <a:pPr algn="just"/>
            <a:r>
              <a:rPr lang="en-US" b="1" dirty="0" smtClean="0"/>
              <a:t>Wealth is the offspring of power.</a:t>
            </a:r>
          </a:p>
          <a:p>
            <a:pPr algn="just"/>
            <a:endParaRPr lang="en-US" b="1" dirty="0" smtClean="0"/>
          </a:p>
          <a:p>
            <a:pPr algn="just"/>
            <a:r>
              <a:rPr lang="en-US" b="1" dirty="0" smtClean="0"/>
              <a:t>Possessions are of value only as they confer power.</a:t>
            </a:r>
          </a:p>
          <a:p>
            <a:pPr algn="just"/>
            <a:endParaRPr lang="en-US" b="1" dirty="0" smtClean="0"/>
          </a:p>
          <a:p>
            <a:pPr algn="just"/>
            <a:r>
              <a:rPr lang="en-US" b="1" dirty="0" smtClean="0"/>
              <a:t>A knowledge of cause and effect enables you to plan courageously and execute fearlessly.</a:t>
            </a:r>
          </a:p>
          <a:p>
            <a:pPr algn="just"/>
            <a:endParaRPr lang="en-US" b="1" dirty="0" smtClean="0"/>
          </a:p>
          <a:p>
            <a:pPr algn="just"/>
            <a:r>
              <a:rPr lang="en-US" b="1" dirty="0" smtClean="0"/>
              <a:t>Life originates in the inorganic world only by the introduction of some living form, there is no other way.</a:t>
            </a:r>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229600" y="6324600"/>
            <a:ext cx="762000" cy="406400"/>
          </a:xfrm>
          <a:prstGeom prst="rect">
            <a:avLst/>
          </a:prstGeom>
          <a:ln>
            <a:noFill/>
          </a:ln>
          <a:effectLst>
            <a:outerShdw blurRad="292100" dist="139700" dir="2700000" algn="tl" rotWithShape="0">
              <a:srgbClr val="333333">
                <a:alpha val="65000"/>
              </a:srgbClr>
            </a:outerShdw>
          </a:effectLst>
        </p:spPr>
      </p:pic>
      <p:pic>
        <p:nvPicPr>
          <p:cNvPr id="614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600"/>
          </a:xfrm>
        </p:spPr>
        <p:txBody>
          <a:bodyPr>
            <a:noAutofit/>
          </a:bodyPr>
          <a:lstStyle/>
          <a:p>
            <a:pPr algn="just"/>
            <a:r>
              <a:rPr lang="en-US" sz="2000" b="1" dirty="0" smtClean="0"/>
              <a:t>Thought is the connecting link between the finite and the infinite because the Universe can only manifest through you.</a:t>
            </a:r>
          </a:p>
          <a:p>
            <a:pPr algn="just"/>
            <a:endParaRPr lang="en-US" sz="2000" b="1" dirty="0" smtClean="0"/>
          </a:p>
          <a:p>
            <a:pPr algn="just"/>
            <a:r>
              <a:rPr lang="en-US" sz="2000" b="1" dirty="0" smtClean="0"/>
              <a:t>Causation depends upon polarity.  A circuit must be formed.  The Universe is the Positive side of the battery, You are the Negative and thought forms the circuit.</a:t>
            </a:r>
          </a:p>
          <a:p>
            <a:pPr algn="just"/>
            <a:endParaRPr lang="en-US" sz="2000" b="1" dirty="0" smtClean="0"/>
          </a:p>
          <a:p>
            <a:pPr algn="just"/>
            <a:r>
              <a:rPr lang="en-US" sz="2000" b="1" dirty="0" smtClean="0"/>
              <a:t>Many fail to secure harmonious conditions because they have not formed the circuit.</a:t>
            </a:r>
          </a:p>
          <a:p>
            <a:pPr algn="just"/>
            <a:endParaRPr lang="en-US" sz="2000" b="1" dirty="0" smtClean="0"/>
          </a:p>
          <a:p>
            <a:pPr algn="just"/>
            <a:r>
              <a:rPr lang="en-US" sz="2000" b="1" dirty="0" smtClean="0"/>
              <a:t>The remedy is a conscious recognition of the </a:t>
            </a:r>
            <a:r>
              <a:rPr lang="en-US" sz="2000" b="1" i="1" dirty="0" smtClean="0">
                <a:solidFill>
                  <a:srgbClr val="FFC000"/>
                </a:solidFill>
              </a:rPr>
              <a:t>Law of Attraction.</a:t>
            </a:r>
          </a:p>
          <a:p>
            <a:pPr algn="just"/>
            <a:endParaRPr lang="en-US" sz="2000" b="1" i="1" dirty="0" smtClean="0">
              <a:solidFill>
                <a:srgbClr val="FFC000"/>
              </a:solidFill>
            </a:endParaRPr>
          </a:p>
          <a:p>
            <a:pPr algn="just"/>
            <a:r>
              <a:rPr lang="en-US" sz="2000" b="1" dirty="0" smtClean="0"/>
              <a:t>The result is that thought will correlate with its object and bring it into manifestation because thought is a product of the spiritual man and spirit is the Creative Principle of the Universe.</a:t>
            </a:r>
          </a:p>
          <a:p>
            <a:endParaRPr lang="en-US" sz="2000" dirty="0"/>
          </a:p>
        </p:txBody>
      </p:sp>
      <p:pic>
        <p:nvPicPr>
          <p:cNvPr id="1026" name="Picture 2" descr="C:\Documents and Settings\Peter C. Rogers\Local Settings\Temporary Internet Files\Content.IE5\HV31Q9W5\MCj04339030000[1].png"/>
          <p:cNvPicPr>
            <a:picLocks noChangeAspect="1" noChangeArrowheads="1"/>
          </p:cNvPicPr>
          <p:nvPr/>
        </p:nvPicPr>
        <p:blipFill>
          <a:blip r:embed="rId2"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5" name="Picture 4" descr="Truth Dynamics Logo.jpeg"/>
          <p:cNvPicPr>
            <a:picLocks noChangeAspect="1"/>
          </p:cNvPicPr>
          <p:nvPr/>
        </p:nvPicPr>
        <p:blipFill>
          <a:blip r:embed="rId3" cstate="print"/>
          <a:stretch>
            <a:fillRect/>
          </a:stretch>
        </p:blipFill>
        <p:spPr>
          <a:xfrm>
            <a:off x="8458200" y="6324600"/>
            <a:ext cx="508000" cy="381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mtClean="0"/>
              <a:t>Part Ten </a:t>
            </a:r>
            <a:br>
              <a:rPr lang="en-US" smtClean="0"/>
            </a:br>
            <a:r>
              <a:rPr lang="en-US" smtClean="0"/>
              <a:t>Study Questions</a:t>
            </a:r>
            <a:endParaRPr lang="en-US" dirty="0"/>
          </a:p>
        </p:txBody>
      </p:sp>
      <p:sp>
        <p:nvSpPr>
          <p:cNvPr id="3" name="Content Placeholder 2"/>
          <p:cNvSpPr>
            <a:spLocks noGrp="1"/>
          </p:cNvSpPr>
          <p:nvPr>
            <p:ph idx="1"/>
          </p:nvPr>
        </p:nvSpPr>
        <p:spPr/>
        <p:txBody>
          <a:bodyPr>
            <a:normAutofit fontScale="70000" lnSpcReduction="20000"/>
          </a:bodyPr>
          <a:lstStyle/>
          <a:p>
            <a:pPr marL="633222" indent="-514350" algn="just">
              <a:buAutoNum type="arabicPeriod" startAt="91"/>
            </a:pPr>
            <a:r>
              <a:rPr lang="en-US" b="1" dirty="0" smtClean="0"/>
              <a:t>What is wealth?  </a:t>
            </a:r>
            <a:r>
              <a:rPr lang="en-US" b="1" i="1" dirty="0" smtClean="0">
                <a:solidFill>
                  <a:srgbClr val="FFC000"/>
                </a:solidFill>
              </a:rPr>
              <a:t>Wealth is the offspring of power.</a:t>
            </a:r>
          </a:p>
          <a:p>
            <a:pPr marL="633222" indent="-514350" algn="just">
              <a:buAutoNum type="arabicPeriod" startAt="91"/>
            </a:pPr>
            <a:endParaRPr lang="en-US" b="1" dirty="0" smtClean="0">
              <a:solidFill>
                <a:srgbClr val="FFC000"/>
              </a:solidFill>
            </a:endParaRPr>
          </a:p>
          <a:p>
            <a:pPr marL="633222" indent="-514350" algn="just">
              <a:buAutoNum type="arabicPeriod" startAt="91"/>
            </a:pPr>
            <a:r>
              <a:rPr lang="en-US" b="1" dirty="0" smtClean="0"/>
              <a:t>Of what value are possessions?</a:t>
            </a:r>
            <a:r>
              <a:rPr lang="en-US" dirty="0" smtClean="0"/>
              <a:t>  </a:t>
            </a:r>
            <a:r>
              <a:rPr lang="en-US" b="1" i="1" dirty="0" smtClean="0">
                <a:solidFill>
                  <a:srgbClr val="FFC000"/>
                </a:solidFill>
              </a:rPr>
              <a:t>Possessions are of value only as they confer power.</a:t>
            </a:r>
          </a:p>
          <a:p>
            <a:pPr marL="633222" indent="-514350" algn="just">
              <a:buAutoNum type="arabicPeriod" startAt="91"/>
            </a:pPr>
            <a:endParaRPr lang="en-US" b="1" dirty="0" smtClean="0">
              <a:solidFill>
                <a:srgbClr val="FFC000"/>
              </a:solidFill>
            </a:endParaRPr>
          </a:p>
          <a:p>
            <a:pPr marL="633222" indent="-514350" algn="just">
              <a:buAutoNum type="arabicPeriod" startAt="91"/>
            </a:pPr>
            <a:r>
              <a:rPr lang="en-US" b="1" dirty="0" smtClean="0"/>
              <a:t>Of what value is a knowledge of cause and effect?  </a:t>
            </a:r>
            <a:r>
              <a:rPr lang="en-US" b="1" i="1" dirty="0" smtClean="0">
                <a:solidFill>
                  <a:srgbClr val="FFC000"/>
                </a:solidFill>
              </a:rPr>
              <a:t>It enables men to plan courageously and execute fearlessly.</a:t>
            </a:r>
          </a:p>
          <a:p>
            <a:pPr marL="633222" indent="-514350" algn="just">
              <a:buAutoNum type="arabicPeriod" startAt="91"/>
            </a:pPr>
            <a:endParaRPr lang="en-US" b="1" dirty="0" smtClean="0">
              <a:solidFill>
                <a:srgbClr val="FFC000"/>
              </a:solidFill>
            </a:endParaRPr>
          </a:p>
          <a:p>
            <a:pPr marL="633222" indent="-514350" algn="just">
              <a:buAutoNum type="arabicPeriod" startAt="91"/>
            </a:pPr>
            <a:r>
              <a:rPr lang="en-US" b="1" dirty="0" smtClean="0"/>
              <a:t>How does life originate in the inorganic world?  </a:t>
            </a:r>
            <a:r>
              <a:rPr lang="en-US" b="1" i="1" dirty="0" smtClean="0">
                <a:solidFill>
                  <a:srgbClr val="FFC000"/>
                </a:solidFill>
              </a:rPr>
              <a:t>Only by the introduction of some living form.  There is no other way.</a:t>
            </a:r>
          </a:p>
          <a:p>
            <a:pPr marL="633222" indent="-514350" algn="just">
              <a:buAutoNum type="arabicPeriod" startAt="91"/>
            </a:pPr>
            <a:endParaRPr lang="en-US" b="1" dirty="0" smtClean="0">
              <a:solidFill>
                <a:srgbClr val="FFC000"/>
              </a:solidFill>
            </a:endParaRPr>
          </a:p>
          <a:p>
            <a:pPr marL="633222" indent="-514350" algn="just">
              <a:buAutoNum type="arabicPeriod" startAt="91"/>
            </a:pPr>
            <a:r>
              <a:rPr lang="en-US" b="1" dirty="0" smtClean="0"/>
              <a:t>What is the connecting link between the finite and the infinite?</a:t>
            </a:r>
            <a:r>
              <a:rPr lang="en-US" dirty="0" smtClean="0"/>
              <a:t>  </a:t>
            </a:r>
            <a:r>
              <a:rPr lang="en-US" b="1" i="1" dirty="0" smtClean="0">
                <a:solidFill>
                  <a:srgbClr val="FFC000"/>
                </a:solidFill>
              </a:rPr>
              <a:t>Thought is the connecting link.</a:t>
            </a:r>
            <a:endParaRPr lang="en-US" b="1" i="1" dirty="0">
              <a:solidFill>
                <a:srgbClr val="FFC000"/>
              </a:solidFill>
            </a:endParaRPr>
          </a:p>
        </p:txBody>
      </p:sp>
      <p:pic>
        <p:nvPicPr>
          <p:cNvPr id="7" name="Picture 6" descr="Truth Dynamics Logo.jpeg"/>
          <p:cNvPicPr>
            <a:picLocks noChangeAspect="1"/>
          </p:cNvPicPr>
          <p:nvPr/>
        </p:nvPicPr>
        <p:blipFill>
          <a:blip r:embed="rId2" cstate="print"/>
          <a:stretch>
            <a:fillRect/>
          </a:stretch>
        </p:blipFill>
        <p:spPr>
          <a:xfrm>
            <a:off x="7315200" y="6019800"/>
            <a:ext cx="1524000" cy="609600"/>
          </a:xfrm>
          <a:prstGeom prst="rect">
            <a:avLst/>
          </a:prstGeom>
          <a:ln>
            <a:noFill/>
          </a:ln>
          <a:effectLst>
            <a:outerShdw blurRad="292100" dist="139700" dir="2700000" algn="tl" rotWithShape="0">
              <a:srgbClr val="333333">
                <a:alpha val="65000"/>
              </a:srgbClr>
            </a:outerShdw>
          </a:effectLst>
        </p:spPr>
      </p:pic>
      <p:pic>
        <p:nvPicPr>
          <p:cNvPr id="7170"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278</TotalTime>
  <Words>555</Words>
  <Application>Microsoft Office PowerPoint</Application>
  <PresentationFormat>On-screen Show (4:3)</PresentationFormat>
  <Paragraphs>87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Master Key System Part Ten      “A Certain Definite Cause”</vt:lpstr>
      <vt:lpstr>Master Key System Part Ten</vt:lpstr>
      <vt:lpstr>Master Key System Part Ten</vt:lpstr>
      <vt:lpstr>Master Key System Part Ten</vt:lpstr>
      <vt:lpstr>Master Key System Part Ten</vt:lpstr>
      <vt:lpstr>Master Key System Part Ten</vt:lpstr>
      <vt:lpstr>Part Ten Main Points</vt:lpstr>
      <vt:lpstr>Part Ten Main Points</vt:lpstr>
      <vt:lpstr>Part Ten  Study Questions</vt:lpstr>
      <vt:lpstr>Part Ten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Two</dc:title>
  <dc:creator>Peter C. Rogers</dc:creator>
  <cp:lastModifiedBy>Peter C. Rogers</cp:lastModifiedBy>
  <cp:revision>57</cp:revision>
  <dcterms:created xsi:type="dcterms:W3CDTF">2010-02-04T18:12:20Z</dcterms:created>
  <dcterms:modified xsi:type="dcterms:W3CDTF">2012-12-21T04:47:05Z</dcterms:modified>
</cp:coreProperties>
</file>