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535-A8BE-40C3-98D0-C0B47F83F69C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C8F0-69A0-4AA0-8AA6-88FB0418C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535-A8BE-40C3-98D0-C0B47F83F69C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C8F0-69A0-4AA0-8AA6-88FB0418C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535-A8BE-40C3-98D0-C0B47F83F69C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C8F0-69A0-4AA0-8AA6-88FB0418C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535-A8BE-40C3-98D0-C0B47F83F69C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C8F0-69A0-4AA0-8AA6-88FB0418C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535-A8BE-40C3-98D0-C0B47F83F69C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C8F0-69A0-4AA0-8AA6-88FB0418C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535-A8BE-40C3-98D0-C0B47F83F69C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C8F0-69A0-4AA0-8AA6-88FB0418C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535-A8BE-40C3-98D0-C0B47F83F69C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C8F0-69A0-4AA0-8AA6-88FB0418C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535-A8BE-40C3-98D0-C0B47F83F69C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C8F0-69A0-4AA0-8AA6-88FB0418C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535-A8BE-40C3-98D0-C0B47F83F69C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C8F0-69A0-4AA0-8AA6-88FB0418C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535-A8BE-40C3-98D0-C0B47F83F69C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C8F0-69A0-4AA0-8AA6-88FB0418CB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A193535-A8BE-40C3-98D0-C0B47F83F69C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726C8F0-69A0-4AA0-8AA6-88FB0418C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A193535-A8BE-40C3-98D0-C0B47F83F69C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726C8F0-69A0-4AA0-8AA6-88FB0418C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Sixteen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“Gaining Spiritual Understanding”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58384"/>
            <a:ext cx="8077200" cy="1499616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Presented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by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Dr. Peter C. Rogers, D.D</a:t>
            </a:r>
            <a:r>
              <a:rPr lang="en-US" sz="28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., </a:t>
            </a:r>
            <a:r>
              <a:rPr lang="en-US" sz="28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PhD.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371600"/>
            <a:ext cx="3352800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72200"/>
            <a:ext cx="1600200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Documents and Settings\Peter C. Rogers\My Documents\My Pictures\Head Shots\Head Shots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4118" y="5181600"/>
            <a:ext cx="127988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Sixteen</a:t>
            </a:r>
            <a:br>
              <a:rPr lang="en-US" dirty="0" smtClean="0"/>
            </a:br>
            <a:r>
              <a:rPr lang="en-US" dirty="0" smtClean="0"/>
              <a:t>Study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633222" indent="-514350" algn="just">
              <a:buAutoNum type="arabicPeriod" startAt="156"/>
            </a:pPr>
            <a:r>
              <a:rPr lang="en-US" b="1" dirty="0" smtClean="0"/>
              <a:t>What then is the business of life?  </a:t>
            </a:r>
            <a:r>
              <a:rPr lang="en-US" b="1" i="1" dirty="0" smtClean="0">
                <a:solidFill>
                  <a:srgbClr val="FFC000"/>
                </a:solidFill>
              </a:rPr>
              <a:t>Thinking.</a:t>
            </a:r>
          </a:p>
          <a:p>
            <a:pPr marL="633222" indent="-514350" algn="just">
              <a:buAutoNum type="arabicPeriod" startAt="156"/>
            </a:pPr>
            <a:endParaRPr lang="en-US" b="1" dirty="0" smtClean="0"/>
          </a:p>
          <a:p>
            <a:pPr marL="633222" indent="-514350" algn="just">
              <a:buAutoNum type="arabicPeriod" startAt="156"/>
            </a:pPr>
            <a:r>
              <a:rPr lang="en-US" b="1" dirty="0" smtClean="0"/>
              <a:t>Why is this so?  </a:t>
            </a:r>
            <a:r>
              <a:rPr lang="en-US" b="1" i="1" dirty="0" smtClean="0">
                <a:solidFill>
                  <a:srgbClr val="FFC000"/>
                </a:solidFill>
              </a:rPr>
              <a:t>Because thought is spiritual and therefore creative.  To consciously control thought is therefore to control your circumstances, conditions, environments and destiny.</a:t>
            </a:r>
          </a:p>
          <a:p>
            <a:pPr marL="633222" indent="-514350" algn="just">
              <a:buAutoNum type="arabicPeriod" startAt="156"/>
            </a:pPr>
            <a:endParaRPr lang="en-US" b="1" dirty="0" smtClean="0"/>
          </a:p>
          <a:p>
            <a:pPr marL="633222" indent="-514350" algn="just">
              <a:buAutoNum type="arabicPeriod" startAt="156"/>
            </a:pPr>
            <a:r>
              <a:rPr lang="en-US" b="1" dirty="0" smtClean="0"/>
              <a:t>What is the source of all evil?  </a:t>
            </a:r>
            <a:r>
              <a:rPr lang="en-US" b="1" i="1" dirty="0" smtClean="0">
                <a:solidFill>
                  <a:srgbClr val="FFC000"/>
                </a:solidFill>
              </a:rPr>
              <a:t>Destructive thinking.</a:t>
            </a:r>
          </a:p>
          <a:p>
            <a:pPr marL="633222" indent="-514350" algn="just">
              <a:buAutoNum type="arabicPeriod" startAt="156"/>
            </a:pPr>
            <a:endParaRPr lang="en-US" b="1" dirty="0" smtClean="0"/>
          </a:p>
          <a:p>
            <a:pPr marL="633222" indent="-514350" algn="just">
              <a:buAutoNum type="arabicPeriod" startAt="156"/>
            </a:pPr>
            <a:r>
              <a:rPr lang="en-US" b="1" dirty="0" smtClean="0"/>
              <a:t>What is the source of all good?  </a:t>
            </a:r>
            <a:r>
              <a:rPr lang="en-US" b="1" i="1" dirty="0" smtClean="0">
                <a:solidFill>
                  <a:srgbClr val="FFC000"/>
                </a:solidFill>
              </a:rPr>
              <a:t>Scientific correct thinking.</a:t>
            </a:r>
          </a:p>
          <a:p>
            <a:pPr marL="633222" indent="-514350" algn="just">
              <a:buAutoNum type="arabicPeriod" startAt="156"/>
            </a:pPr>
            <a:endParaRPr lang="en-US" b="1" dirty="0" smtClean="0"/>
          </a:p>
          <a:p>
            <a:pPr marL="633222" indent="-514350" algn="just">
              <a:buAutoNum type="arabicPeriod" startAt="156"/>
            </a:pPr>
            <a:r>
              <a:rPr lang="en-US" b="1" dirty="0" smtClean="0"/>
              <a:t>What is scientific thinking?  </a:t>
            </a:r>
            <a:r>
              <a:rPr lang="en-US" b="1" i="1" dirty="0" smtClean="0">
                <a:solidFill>
                  <a:srgbClr val="FFC000"/>
                </a:solidFill>
              </a:rPr>
              <a:t>A recognition of the creative nature of spiritual energy and our ability to control it.  </a:t>
            </a:r>
            <a:endParaRPr lang="en-US" b="1" i="1" dirty="0">
              <a:solidFill>
                <a:srgbClr val="FFC000"/>
              </a:solidFill>
            </a:endParaRPr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6400800"/>
            <a:ext cx="48768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Sixteen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Gaining Spiritual Understanding</a:t>
            </a:r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en-US" sz="2400" b="1" dirty="0" smtClean="0"/>
              <a:t>Life is growth and growth is change, each seven year period takes you into a new cycle.</a:t>
            </a:r>
          </a:p>
          <a:p>
            <a:pPr algn="ctr">
              <a:buNone/>
            </a:pPr>
            <a:endParaRPr lang="en-US" sz="2400" b="1" dirty="0" smtClean="0"/>
          </a:p>
          <a:p>
            <a:pPr algn="just"/>
            <a:r>
              <a:rPr lang="en-US" sz="2400" b="1" dirty="0" smtClean="0">
                <a:solidFill>
                  <a:srgbClr val="FFC0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st</a:t>
            </a:r>
            <a:r>
              <a:rPr lang="en-US" sz="2400" b="1" dirty="0" smtClean="0">
                <a:solidFill>
                  <a:srgbClr val="FFC000"/>
                </a:solidFill>
              </a:rPr>
              <a:t>  Seven Year Period		Period of infancy</a:t>
            </a:r>
          </a:p>
          <a:p>
            <a:pPr algn="just"/>
            <a:r>
              <a:rPr lang="en-US" sz="2400" b="1" dirty="0" smtClean="0">
                <a:solidFill>
                  <a:srgbClr val="FFC000"/>
                </a:solidFill>
              </a:rPr>
              <a:t>2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nd</a:t>
            </a:r>
            <a:r>
              <a:rPr lang="en-US" sz="2400" b="1" dirty="0" smtClean="0">
                <a:solidFill>
                  <a:srgbClr val="FFC000"/>
                </a:solidFill>
              </a:rPr>
              <a:t> Seven Year Period		Childhood (Responsibility)</a:t>
            </a:r>
          </a:p>
          <a:p>
            <a:pPr algn="just"/>
            <a:r>
              <a:rPr lang="en-US" sz="2400" b="1" dirty="0" smtClean="0">
                <a:solidFill>
                  <a:srgbClr val="FFC000"/>
                </a:solidFill>
              </a:rPr>
              <a:t>3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rd</a:t>
            </a:r>
            <a:r>
              <a:rPr lang="en-US" sz="2400" b="1" dirty="0" smtClean="0">
                <a:solidFill>
                  <a:srgbClr val="FFC000"/>
                </a:solidFill>
              </a:rPr>
              <a:t>  Seven Year Period		Adolescence</a:t>
            </a:r>
          </a:p>
          <a:p>
            <a:pPr algn="just"/>
            <a:r>
              <a:rPr lang="en-US" sz="2400" b="1" dirty="0" smtClean="0">
                <a:solidFill>
                  <a:srgbClr val="FFC000"/>
                </a:solidFill>
              </a:rPr>
              <a:t>4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th</a:t>
            </a:r>
            <a:r>
              <a:rPr lang="en-US" sz="2400" b="1" dirty="0" smtClean="0">
                <a:solidFill>
                  <a:srgbClr val="FFC000"/>
                </a:solidFill>
              </a:rPr>
              <a:t>  Seven Year Period		Full Growth</a:t>
            </a:r>
          </a:p>
          <a:p>
            <a:pPr algn="just"/>
            <a:r>
              <a:rPr lang="en-US" sz="2400" b="1" dirty="0" smtClean="0">
                <a:solidFill>
                  <a:srgbClr val="FFC000"/>
                </a:solidFill>
              </a:rPr>
              <a:t>5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th</a:t>
            </a:r>
            <a:r>
              <a:rPr lang="en-US" sz="2400" b="1" dirty="0" smtClean="0">
                <a:solidFill>
                  <a:srgbClr val="FFC000"/>
                </a:solidFill>
              </a:rPr>
              <a:t>  Seven Year Period		Constructive Period</a:t>
            </a:r>
          </a:p>
          <a:p>
            <a:pPr algn="just"/>
            <a:r>
              <a:rPr lang="en-US" sz="2400" b="1" dirty="0" smtClean="0">
                <a:solidFill>
                  <a:srgbClr val="FFC000"/>
                </a:solidFill>
              </a:rPr>
              <a:t>6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th</a:t>
            </a:r>
            <a:r>
              <a:rPr lang="en-US" sz="2400" b="1" dirty="0" smtClean="0">
                <a:solidFill>
                  <a:srgbClr val="FFC000"/>
                </a:solidFill>
              </a:rPr>
              <a:t>  Seven Year Period		Reaction and Change</a:t>
            </a:r>
          </a:p>
          <a:p>
            <a:pPr algn="just"/>
            <a:r>
              <a:rPr lang="en-US" sz="2400" b="1" dirty="0" smtClean="0">
                <a:solidFill>
                  <a:srgbClr val="FFC000"/>
                </a:solidFill>
              </a:rPr>
              <a:t>7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th</a:t>
            </a:r>
            <a:r>
              <a:rPr lang="en-US" sz="2400" b="1" dirty="0" smtClean="0">
                <a:solidFill>
                  <a:srgbClr val="FFC000"/>
                </a:solidFill>
              </a:rPr>
              <a:t>  Seven Year Period		New Cycle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400800"/>
            <a:ext cx="4572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Sixteen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dirty="0" smtClean="0"/>
              <a:t>Gaining Spiritual Understanding</a:t>
            </a:r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en-US" sz="2400" b="1" dirty="0" smtClean="0"/>
              <a:t>The most commonly accepted definition of wealth is that it consists of all useful and agreeable things which posses exchange value.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4800" b="1" dirty="0" smtClean="0"/>
              <a:t>   =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400800"/>
            <a:ext cx="533400" cy="26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Peter C. Rogers\Local Settings\Temporary Internet Files\Content.IE5\ME2O0LVN\MPj0442286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09999"/>
            <a:ext cx="3200400" cy="290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Documents and Settings\Peter C. Rogers\Local Settings\Temporary Internet Files\Content.IE5\HDI0Q5IX\MPj0442513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810001"/>
            <a:ext cx="3200400" cy="284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Sixteen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Gaining Spiritual Understanding</a:t>
            </a:r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en-US" sz="2400" b="1" dirty="0" smtClean="0"/>
              <a:t>The three spiritual steps to creation are:</a:t>
            </a:r>
          </a:p>
          <a:p>
            <a:pPr algn="ctr">
              <a:buNone/>
            </a:pPr>
            <a:endParaRPr lang="en-US" sz="2400" b="1" dirty="0" smtClean="0"/>
          </a:p>
          <a:p>
            <a:pPr algn="just"/>
            <a:r>
              <a:rPr lang="en-US" sz="2400" b="1" dirty="0" smtClean="0"/>
              <a:t>Idealization </a:t>
            </a:r>
            <a:r>
              <a:rPr lang="en-US" sz="2400" b="1" dirty="0" smtClean="0">
                <a:solidFill>
                  <a:srgbClr val="FFC000"/>
                </a:solidFill>
              </a:rPr>
              <a:t>(Think It)	          1.</a:t>
            </a:r>
          </a:p>
          <a:p>
            <a:pPr algn="just"/>
            <a:endParaRPr lang="en-US" sz="2400" b="1" dirty="0" smtClean="0"/>
          </a:p>
          <a:p>
            <a:endParaRPr lang="en-US" dirty="0" smtClean="0"/>
          </a:p>
          <a:p>
            <a:r>
              <a:rPr lang="en-US" sz="2400" b="1" dirty="0" smtClean="0"/>
              <a:t>Visualization </a:t>
            </a:r>
            <a:r>
              <a:rPr lang="en-US" sz="2400" b="1" dirty="0" smtClean="0">
                <a:solidFill>
                  <a:srgbClr val="FFC000"/>
                </a:solidFill>
              </a:rPr>
              <a:t>(See it)	          2.</a:t>
            </a:r>
          </a:p>
          <a:p>
            <a:pPr>
              <a:buNone/>
            </a:pP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Materialization </a:t>
            </a:r>
            <a:r>
              <a:rPr lang="en-US" sz="2400" b="1" dirty="0" smtClean="0">
                <a:solidFill>
                  <a:srgbClr val="FFC000"/>
                </a:solidFill>
              </a:rPr>
              <a:t>(Make It)          3.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Peter C. Rogers\Local Settings\Temporary Internet Files\Content.IE5\HDI0Q5IX\MCj009793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048000"/>
            <a:ext cx="1905000" cy="1159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1" name="Picture 13" descr="C:\Documents and Settings\Peter C. Rogers\Local Settings\Temporary Internet Files\Content.IE5\M0VPXDY8\MCj029915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267200"/>
            <a:ext cx="1981200" cy="737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6" name="Picture 18" descr="C:\Documents and Settings\Peter C. Rogers\Local Settings\Temporary Internet Files\Content.IE5\M0VPXDY8\MPj0438524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105400"/>
            <a:ext cx="1981200" cy="125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Truth Dynamics Logo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5800" y="6324600"/>
            <a:ext cx="6096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Sixteen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399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Gaining Spiritual Understanding</a:t>
            </a:r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en-US" sz="2400" b="1" dirty="0" smtClean="0"/>
              <a:t>The conditions with which you meet in the world without, correspond to the conditions which you find in the world within.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Corresponds 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with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endParaRPr lang="en-US" sz="2400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Peter C. Rogers\Local Settings\Temporary Internet Files\Content.IE5\HDI0Q5IX\MPj043892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3200400" cy="213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Peter C. Rogers\Local Settings\Temporary Internet Files\Content.IE5\ME2O0LVN\MPj043309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962400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Truth Dynamics Logo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34400" y="6400800"/>
            <a:ext cx="472440" cy="33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Sixteen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dirty="0" smtClean="0"/>
              <a:t>Gaining Spiritual Understanding</a:t>
            </a:r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en-US" sz="2400" b="1" dirty="0" smtClean="0"/>
              <a:t>What you visualize already exist in the spiritual world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Your thoughts and visioning is the blueprint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Documents and Settings\Peter C. Rogers\Local Settings\Temporary Internet Files\Content.IE5\ME2O0LVN\MPj039951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733800"/>
            <a:ext cx="3699512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Documents and Settings\Peter C. Rogers\Local Settings\Temporary Internet Files\Content.IE5\M0VPXDY8\MCj015677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524000"/>
            <a:ext cx="1066800" cy="99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Documents and Settings\Peter C. Rogers\Local Settings\Temporary Internet Files\Content.IE5\HV31Q9W5\MPj0313962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4376" y="3733800"/>
            <a:ext cx="3550024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Documents and Settings\Peter C. Rogers\Local Settings\Temporary Internet Files\Content.IE5\HV31Q9W5\MCj0437095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447800"/>
            <a:ext cx="10668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Truth Dynamics Logo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500" y="6477000"/>
            <a:ext cx="400050" cy="22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Sixteen</a:t>
            </a:r>
            <a:br>
              <a:rPr lang="en-US" dirty="0" smtClean="0"/>
            </a:br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/>
              <a:t>Wealth depends upon an understanding of the creative nature of thought.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True value consists of its exchange value.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Success depends upon spiritual power.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Spiritual power depends upon use.  Use determines its existence.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You may take your fate out of the hands of chance by consciously realizing the conditions that you desire to see manifested in your life.</a:t>
            </a:r>
          </a:p>
          <a:p>
            <a:pPr algn="just"/>
            <a:endParaRPr lang="en-US" b="1" dirty="0" smtClean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6324600"/>
            <a:ext cx="6096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Sixteen</a:t>
            </a:r>
            <a:br>
              <a:rPr lang="en-US" dirty="0" smtClean="0"/>
            </a:br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/>
              <a:t>Thinking is the greatest business of life because thought is spiritual and therefore creative.  To consciously control thought is therefore to control your circumstances, conditions, environment and destiny.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Destructive thinking is the source of all evil.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Scientific correct thinking is the source of all good.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Scientific thinking is a recognition of the creative nature of spiritual energy and your ability to control it.</a:t>
            </a:r>
          </a:p>
          <a:p>
            <a:pPr algn="just"/>
            <a:endParaRPr lang="en-US" b="1" dirty="0" smtClean="0"/>
          </a:p>
          <a:p>
            <a:pPr algn="just">
              <a:buNone/>
            </a:pPr>
            <a:endParaRPr lang="en-US" b="1" dirty="0"/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400800"/>
            <a:ext cx="5334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Sixteen</a:t>
            </a:r>
            <a:br>
              <a:rPr lang="en-US" dirty="0" smtClean="0"/>
            </a:br>
            <a:r>
              <a:rPr lang="en-US" dirty="0" smtClean="0"/>
              <a:t>Study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599"/>
          </a:xfrm>
        </p:spPr>
        <p:txBody>
          <a:bodyPr>
            <a:normAutofit fontScale="85000" lnSpcReduction="20000"/>
          </a:bodyPr>
          <a:lstStyle/>
          <a:p>
            <a:pPr marL="633222" indent="-514350" algn="just">
              <a:buAutoNum type="arabicPeriod" startAt="151"/>
            </a:pPr>
            <a:r>
              <a:rPr lang="en-US" b="1" dirty="0" smtClean="0"/>
              <a:t>Upon what does wealth depend?  </a:t>
            </a:r>
            <a:r>
              <a:rPr lang="en-US" b="1" i="1" dirty="0" smtClean="0">
                <a:solidFill>
                  <a:srgbClr val="FFC000"/>
                </a:solidFill>
              </a:rPr>
              <a:t>Upon an understanding of the creative nature of thought.</a:t>
            </a:r>
          </a:p>
          <a:p>
            <a:pPr marL="633222" indent="-514350" algn="just">
              <a:buAutoNum type="arabicPeriod" startAt="151"/>
            </a:pPr>
            <a:endParaRPr lang="en-US" b="1" dirty="0" smtClean="0"/>
          </a:p>
          <a:p>
            <a:pPr marL="633222" indent="-514350" algn="just">
              <a:buAutoNum type="arabicPeriod" startAt="151"/>
            </a:pPr>
            <a:r>
              <a:rPr lang="en-US" b="1" dirty="0" smtClean="0"/>
              <a:t>Upon what does its true value consist?  </a:t>
            </a:r>
            <a:r>
              <a:rPr lang="en-US" b="1" i="1" dirty="0" smtClean="0">
                <a:solidFill>
                  <a:srgbClr val="FFC000"/>
                </a:solidFill>
              </a:rPr>
              <a:t>Upon its exchange value.</a:t>
            </a:r>
          </a:p>
          <a:p>
            <a:pPr marL="633222" indent="-514350" algn="just">
              <a:buAutoNum type="arabicPeriod" startAt="151"/>
            </a:pPr>
            <a:endParaRPr lang="en-US" b="1" dirty="0" smtClean="0"/>
          </a:p>
          <a:p>
            <a:pPr marL="633222" indent="-514350" algn="just">
              <a:buAutoNum type="arabicPeriod" startAt="151"/>
            </a:pPr>
            <a:r>
              <a:rPr lang="en-US" b="1" dirty="0" smtClean="0"/>
              <a:t>Upon what does success depend?  </a:t>
            </a:r>
            <a:r>
              <a:rPr lang="en-US" b="1" i="1" dirty="0" smtClean="0">
                <a:solidFill>
                  <a:srgbClr val="FFC000"/>
                </a:solidFill>
              </a:rPr>
              <a:t>Upon spiritual power.</a:t>
            </a:r>
          </a:p>
          <a:p>
            <a:pPr marL="633222" indent="-514350" algn="just">
              <a:buAutoNum type="arabicPeriod" startAt="151"/>
            </a:pPr>
            <a:endParaRPr lang="en-US" b="1" dirty="0" smtClean="0"/>
          </a:p>
          <a:p>
            <a:pPr marL="633222" indent="-514350" algn="just">
              <a:buAutoNum type="arabicPeriod" startAt="151"/>
            </a:pPr>
            <a:r>
              <a:rPr lang="en-US" b="1" dirty="0" smtClean="0"/>
              <a:t>Upon what does this power depend?  </a:t>
            </a:r>
            <a:r>
              <a:rPr lang="en-US" b="1" i="1" dirty="0" smtClean="0">
                <a:solidFill>
                  <a:srgbClr val="FFC000"/>
                </a:solidFill>
              </a:rPr>
              <a:t>Upon use; use determines its existence.</a:t>
            </a:r>
          </a:p>
          <a:p>
            <a:pPr marL="633222" indent="-514350" algn="just">
              <a:buAutoNum type="arabicPeriod" startAt="151"/>
            </a:pPr>
            <a:endParaRPr lang="en-US" b="1" dirty="0" smtClean="0"/>
          </a:p>
          <a:p>
            <a:pPr marL="633222" indent="-514350" algn="just">
              <a:buAutoNum type="arabicPeriod" startAt="151"/>
            </a:pPr>
            <a:r>
              <a:rPr lang="en-US" b="1" dirty="0" smtClean="0"/>
              <a:t>How may you take your fate out of the hands of chance?  </a:t>
            </a:r>
            <a:r>
              <a:rPr lang="en-US" b="1" i="1" dirty="0" smtClean="0">
                <a:solidFill>
                  <a:srgbClr val="FFC000"/>
                </a:solidFill>
              </a:rPr>
              <a:t>By consciously realizing the conditions which you desire to see manifested in your life.</a:t>
            </a:r>
            <a:endParaRPr lang="en-US" b="1" i="1" dirty="0">
              <a:solidFill>
                <a:srgbClr val="FFC000"/>
              </a:solidFill>
            </a:endParaRPr>
          </a:p>
        </p:txBody>
      </p:sp>
      <p:pic>
        <p:nvPicPr>
          <p:cNvPr id="4" name="Picture 3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6400800"/>
            <a:ext cx="4572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olden 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90</TotalTime>
  <Words>454</Words>
  <Application>Microsoft Office PowerPoint</Application>
  <PresentationFormat>On-screen Show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Master Key System Part Sixteen      “Gaining Spiritual Understanding”</vt:lpstr>
      <vt:lpstr>Master Key System Part Sixteen</vt:lpstr>
      <vt:lpstr>Master Key System Part Sixteen</vt:lpstr>
      <vt:lpstr>Master Key System Part Sixteen</vt:lpstr>
      <vt:lpstr>Master Key System Part Sixteen</vt:lpstr>
      <vt:lpstr>Master Key System Part Sixteen</vt:lpstr>
      <vt:lpstr>Part Sixteen Main Points</vt:lpstr>
      <vt:lpstr>Part Sixteen Main Points</vt:lpstr>
      <vt:lpstr>Part Sixteen Study Questions</vt:lpstr>
      <vt:lpstr>Part Sixteen Study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Key System Part Sixteen</dc:title>
  <dc:creator>Peter C. Rogers</dc:creator>
  <cp:lastModifiedBy>Peter C. Rogers</cp:lastModifiedBy>
  <cp:revision>29</cp:revision>
  <dcterms:created xsi:type="dcterms:W3CDTF">2010-02-18T23:09:44Z</dcterms:created>
  <dcterms:modified xsi:type="dcterms:W3CDTF">2012-12-21T04:46:53Z</dcterms:modified>
</cp:coreProperties>
</file>