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B3B763-B6C8-47BE-AA9F-3F97A74ABE60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0ADB154-394D-4ED4-AB92-0D422E486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Brain of Man”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58384"/>
            <a:ext cx="8077200" cy="149961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Presented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Dr. Peter C. Rogers, D.D</a:t>
            </a:r>
            <a:r>
              <a:rPr lang="en-US" sz="28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., </a:t>
            </a:r>
            <a:r>
              <a:rPr lang="en-US" sz="28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PhD.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100" y="1066800"/>
            <a:ext cx="3505200" cy="3505200"/>
          </a:xfrm>
          <a:prstGeom prst="rect">
            <a:avLst/>
          </a:prstGeom>
        </p:spPr>
      </p:pic>
      <p:pic>
        <p:nvPicPr>
          <p:cNvPr id="7" name="Picture 6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4478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Documents and Settings\Peter C. Rogers\My Documents\My Pictures\Head Shots\Head Shots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4118" y="5181600"/>
            <a:ext cx="127988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Six </a:t>
            </a:r>
            <a:br>
              <a:rPr lang="en-US" dirty="0" smtClean="0"/>
            </a:br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95300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/>
              <a:t>Your brain may be changed by the process of thinking.  Your thoughts produce brain cells which respond to the corresponding thought of the Universal.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 power of concentration is the very highest personal accomplishment that distinguishes every successful person.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This power may be acquired by faithfully practicing this system.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Concentration will enable you to control your thoughts which will ultimately control your effects.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People practicing constructive thinking are changing conditions and multiplying results in the objective world.</a:t>
            </a:r>
            <a:endParaRPr lang="en-US" b="1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Six</a:t>
            </a:r>
            <a:br>
              <a:rPr lang="en-US" dirty="0" smtClean="0"/>
            </a:br>
            <a:r>
              <a:rPr lang="en-US" dirty="0" smtClean="0"/>
              <a:t>Study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77500" lnSpcReduction="20000"/>
          </a:bodyPr>
          <a:lstStyle/>
          <a:p>
            <a:pPr marL="633222" indent="-514350" algn="just">
              <a:buAutoNum type="arabicPeriod" startAt="51"/>
            </a:pPr>
            <a:r>
              <a:rPr lang="en-US" b="1" dirty="0" smtClean="0"/>
              <a:t>What are some of the effects which can be produced by electricity?  </a:t>
            </a:r>
            <a:r>
              <a:rPr lang="en-US" b="1" i="1" dirty="0" smtClean="0">
                <a:solidFill>
                  <a:srgbClr val="FFC000"/>
                </a:solidFill>
              </a:rPr>
              <a:t>Heat, light, power, music.</a:t>
            </a:r>
          </a:p>
          <a:p>
            <a:pPr marL="633222" indent="-514350" algn="just">
              <a:buAutoNum type="arabicPeriod" startAt="51"/>
            </a:pPr>
            <a:endParaRPr lang="en-US" b="1" dirty="0" smtClean="0"/>
          </a:p>
          <a:p>
            <a:pPr marL="633222" indent="-514350" algn="just">
              <a:buAutoNum type="arabicPeriod" startAt="51"/>
            </a:pPr>
            <a:r>
              <a:rPr lang="en-US" b="1" dirty="0" smtClean="0"/>
              <a:t> Upon what do these various effects depend?  </a:t>
            </a:r>
            <a:r>
              <a:rPr lang="en-US" b="1" i="1" dirty="0" smtClean="0">
                <a:solidFill>
                  <a:srgbClr val="FFC000"/>
                </a:solidFill>
              </a:rPr>
              <a:t>Upon the mechanism to which electricity is attached.</a:t>
            </a:r>
          </a:p>
          <a:p>
            <a:pPr marL="633222" indent="-514350" algn="just">
              <a:buAutoNum type="arabicPeriod" startAt="51"/>
            </a:pPr>
            <a:endParaRPr lang="en-US" b="1" dirty="0" smtClean="0"/>
          </a:p>
          <a:p>
            <a:pPr marL="633222" indent="-514350" algn="just">
              <a:buAutoNum type="arabicPeriod" startAt="51"/>
            </a:pPr>
            <a:r>
              <a:rPr lang="en-US" b="1" dirty="0" smtClean="0"/>
              <a:t> What is the result of the action and interaction of your mind upon the Universal? </a:t>
            </a:r>
            <a:r>
              <a:rPr lang="en-US" b="1" i="1" dirty="0" smtClean="0">
                <a:solidFill>
                  <a:srgbClr val="FFC000"/>
                </a:solidFill>
              </a:rPr>
              <a:t>The conditions and experiences with which you meet.</a:t>
            </a:r>
          </a:p>
          <a:p>
            <a:pPr marL="633222" indent="-514350" algn="just">
              <a:buAutoNum type="arabicPeriod" startAt="51"/>
            </a:pPr>
            <a:endParaRPr lang="en-US" b="1" dirty="0" smtClean="0"/>
          </a:p>
          <a:p>
            <a:pPr marL="633222" indent="-514350" algn="just">
              <a:buAutoNum type="arabicPeriod" startAt="51"/>
            </a:pPr>
            <a:r>
              <a:rPr lang="en-US" b="1" dirty="0" smtClean="0"/>
              <a:t> How may these conditions be changed?  </a:t>
            </a:r>
            <a:r>
              <a:rPr lang="en-US" b="1" i="1" dirty="0" smtClean="0">
                <a:solidFill>
                  <a:srgbClr val="FFC000"/>
                </a:solidFill>
              </a:rPr>
              <a:t>By changing the mechanism by which the Universal is differentiated into form.</a:t>
            </a:r>
          </a:p>
          <a:p>
            <a:pPr marL="633222" indent="-514350" algn="just">
              <a:buAutoNum type="arabicPeriod" startAt="51"/>
            </a:pPr>
            <a:endParaRPr lang="en-US" b="1" dirty="0" smtClean="0"/>
          </a:p>
          <a:p>
            <a:pPr marL="633222" indent="-514350" algn="just">
              <a:buAutoNum type="arabicPeriod" startAt="51"/>
            </a:pPr>
            <a:r>
              <a:rPr lang="en-US" b="1" dirty="0" smtClean="0"/>
              <a:t>What is this mechanism?  </a:t>
            </a:r>
            <a:r>
              <a:rPr lang="en-US" b="1" i="1" dirty="0" smtClean="0">
                <a:solidFill>
                  <a:srgbClr val="FFC000"/>
                </a:solidFill>
              </a:rPr>
              <a:t>The Brain.</a:t>
            </a:r>
          </a:p>
          <a:p>
            <a:pPr marL="633222" indent="-514350">
              <a:buNone/>
            </a:pPr>
            <a:endParaRPr lang="en-US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Six </a:t>
            </a:r>
            <a:br>
              <a:rPr lang="en-US" dirty="0" smtClean="0"/>
            </a:br>
            <a:r>
              <a:rPr lang="en-US" dirty="0" smtClean="0"/>
              <a:t>Study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marL="633222" indent="-514350" algn="just">
              <a:buAutoNum type="arabicPeriod" startAt="56"/>
            </a:pPr>
            <a:r>
              <a:rPr lang="en-US" b="1" dirty="0" smtClean="0"/>
              <a:t>How may it be changed?  </a:t>
            </a:r>
            <a:r>
              <a:rPr lang="en-US" b="1" i="1" dirty="0" smtClean="0">
                <a:solidFill>
                  <a:srgbClr val="FFC000"/>
                </a:solidFill>
              </a:rPr>
              <a:t>By the process of thinking.  Thoughts produce brain cells and these cells respond to the corresponding thought in the Universal.</a:t>
            </a:r>
          </a:p>
          <a:p>
            <a:pPr marL="633222" indent="-514350" algn="just">
              <a:buAutoNum type="arabicPeriod" startAt="56"/>
            </a:pPr>
            <a:endParaRPr lang="en-US" b="1" dirty="0" smtClean="0"/>
          </a:p>
          <a:p>
            <a:pPr marL="633222" indent="-514350" algn="just">
              <a:buAutoNum type="arabicPeriod" startAt="56"/>
            </a:pPr>
            <a:r>
              <a:rPr lang="en-US" b="1" dirty="0" smtClean="0"/>
              <a:t> Of what value is the power of concentration?  </a:t>
            </a:r>
            <a:r>
              <a:rPr lang="en-US" b="1" i="1" dirty="0" smtClean="0">
                <a:solidFill>
                  <a:srgbClr val="FFC000"/>
                </a:solidFill>
              </a:rPr>
              <a:t>It is the very highest personal accomplishment which can be acquired and the distinguishing characteristic of every successful man or woman.</a:t>
            </a:r>
          </a:p>
          <a:p>
            <a:pPr marL="633222" indent="-514350" algn="just">
              <a:buAutoNum type="arabicPeriod" startAt="56"/>
            </a:pPr>
            <a:endParaRPr lang="en-US" b="1" dirty="0" smtClean="0"/>
          </a:p>
          <a:p>
            <a:pPr marL="633222" indent="-514350" algn="just">
              <a:buAutoNum type="arabicPeriod" startAt="56"/>
            </a:pPr>
            <a:r>
              <a:rPr lang="en-US" b="1" dirty="0" smtClean="0"/>
              <a:t> How may it be acquired?  </a:t>
            </a:r>
            <a:r>
              <a:rPr lang="en-US" b="1" i="1" dirty="0" smtClean="0">
                <a:solidFill>
                  <a:srgbClr val="FFC000"/>
                </a:solidFill>
              </a:rPr>
              <a:t>By faithfully practicing the exercises in this system.</a:t>
            </a:r>
          </a:p>
          <a:p>
            <a:pPr marL="633222" indent="-514350" algn="just">
              <a:buAutoNum type="arabicPeriod" startAt="56"/>
            </a:pPr>
            <a:endParaRPr lang="en-US" b="1" dirty="0" smtClean="0"/>
          </a:p>
          <a:p>
            <a:pPr marL="633222" indent="-514350" algn="just">
              <a:buAutoNum type="arabicPeriod" startAt="56"/>
            </a:pPr>
            <a:r>
              <a:rPr lang="en-US" b="1" dirty="0" smtClean="0"/>
              <a:t> Why is this so important?  </a:t>
            </a:r>
            <a:r>
              <a:rPr lang="en-US" b="1" i="1" dirty="0" smtClean="0">
                <a:solidFill>
                  <a:srgbClr val="FFC000"/>
                </a:solidFill>
              </a:rPr>
              <a:t>Because it will enable you to control your thoughts, and since thoughts are causes, conditions must be effects; if you can control the cause, you can also control the effect.</a:t>
            </a:r>
          </a:p>
          <a:p>
            <a:pPr marL="633222" indent="-514350" algn="just">
              <a:buAutoNum type="arabicPeriod" startAt="56"/>
            </a:pPr>
            <a:endParaRPr lang="en-US" b="1" dirty="0" smtClean="0"/>
          </a:p>
          <a:p>
            <a:pPr marL="633222" indent="-514350" algn="just">
              <a:buAutoNum type="arabicPeriod" startAt="56"/>
            </a:pPr>
            <a:r>
              <a:rPr lang="en-US" b="1" dirty="0" smtClean="0"/>
              <a:t> What is changing conditions and multiplying results in the objective world?  </a:t>
            </a:r>
            <a:r>
              <a:rPr lang="en-US" b="1" i="1" dirty="0" smtClean="0">
                <a:solidFill>
                  <a:srgbClr val="FFC000"/>
                </a:solidFill>
              </a:rPr>
              <a:t>People are learning the basic methods of constructive thinking.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/>
              <a:t>The Brain of Man</a:t>
            </a:r>
          </a:p>
          <a:p>
            <a:pPr algn="ctr">
              <a:buNone/>
            </a:pPr>
            <a:endParaRPr lang="en-US" sz="1600" b="1" dirty="0" smtClean="0"/>
          </a:p>
          <a:p>
            <a:pPr algn="just"/>
            <a:r>
              <a:rPr lang="en-US" sz="2400" b="1" dirty="0" smtClean="0"/>
              <a:t>The process of evolution is constantly building your tomorrows out of your todays.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Your individual development</a:t>
            </a:r>
          </a:p>
          <a:p>
            <a:pPr algn="just">
              <a:buNone/>
            </a:pPr>
            <a:r>
              <a:rPr lang="en-US" sz="2400" b="1" dirty="0" smtClean="0"/>
              <a:t>	like Universal development </a:t>
            </a:r>
          </a:p>
          <a:p>
            <a:pPr algn="just">
              <a:buNone/>
            </a:pPr>
            <a:r>
              <a:rPr lang="en-US" sz="2400" b="1" dirty="0" smtClean="0"/>
              <a:t>	must be gradual with an </a:t>
            </a:r>
          </a:p>
          <a:p>
            <a:pPr algn="just">
              <a:buNone/>
            </a:pPr>
            <a:r>
              <a:rPr lang="en-US" sz="2400" b="1" dirty="0" smtClean="0"/>
              <a:t>	ever increasing capacity </a:t>
            </a:r>
          </a:p>
          <a:p>
            <a:pPr algn="just">
              <a:buNone/>
            </a:pPr>
            <a:r>
              <a:rPr lang="en-US" sz="2400" b="1" dirty="0" smtClean="0"/>
              <a:t>	and volume.                                                 </a:t>
            </a:r>
            <a:r>
              <a:rPr lang="en-US" sz="2000" b="1" dirty="0" smtClean="0"/>
              <a:t>(Expanding Universe)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The greatest good to the greatest number. (Summum Bonum)</a:t>
            </a:r>
            <a:endParaRPr lang="en-US" sz="2400" b="1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big ba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895600"/>
            <a:ext cx="2667000" cy="1924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galax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24000"/>
            <a:ext cx="12192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galaxy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1524000"/>
            <a:ext cx="12192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Peter C. Rogers\Local Settings\Temporary Internet Files\Content.IE5\HV31Q9W5\MCj042409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200"/>
            <a:ext cx="37338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The Brain of Man</a:t>
            </a:r>
          </a:p>
          <a:p>
            <a:pPr algn="ctr">
              <a:buNone/>
            </a:pPr>
            <a:endParaRPr lang="en-US" sz="1600" b="1" dirty="0" smtClean="0"/>
          </a:p>
          <a:p>
            <a:pPr algn="just"/>
            <a:r>
              <a:rPr lang="en-US" sz="2400" b="1" dirty="0" smtClean="0"/>
              <a:t>Electricity is a form of motion and its effects depend upon the mechanism to which it is attached. ( Heat, Light, power)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Thought is mind in motion and its effects will depend entirely upon the “mechanism to which it is attached.”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Here then, is the secret of all mental power; it depends entirely upon the mechanism which you attach.</a:t>
            </a:r>
          </a:p>
          <a:p>
            <a:pPr algn="just"/>
            <a:endParaRPr lang="en-US" sz="2400" b="1" dirty="0" smtClean="0"/>
          </a:p>
          <a:p>
            <a:pPr algn="just"/>
            <a:endParaRPr lang="en-US" sz="2400" b="1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Peter C. Rogers\Local Settings\Temporary Internet Files\Content.IE5\M0VPXDY8\MCj0441446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447800"/>
            <a:ext cx="10668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Documents and Settings\Peter C. Rogers\Local Settings\Temporary Internet Files\Content.IE5\HDI0Q5IX\MCj0441490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47800"/>
            <a:ext cx="1066686" cy="106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Peter C. Rogers\Local Settings\Temporary Internet Files\Content.IE5\HDI0Q5IX\MPj043935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38400" y="3048000"/>
            <a:ext cx="4267200" cy="284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b="1" dirty="0" smtClean="0"/>
              <a:t>The Brain of Man</a:t>
            </a:r>
          </a:p>
          <a:p>
            <a:pPr algn="ctr">
              <a:buNone/>
            </a:pPr>
            <a:endParaRPr lang="en-US" sz="1600" b="1" dirty="0" smtClean="0"/>
          </a:p>
          <a:p>
            <a:pPr algn="just"/>
            <a:r>
              <a:rPr lang="en-US" sz="2400" b="1" dirty="0" smtClean="0"/>
              <a:t>There is the great world in which you live and move and have your being. </a:t>
            </a:r>
            <a:r>
              <a:rPr lang="en-US" sz="2400" b="1" dirty="0" smtClean="0">
                <a:solidFill>
                  <a:srgbClr val="FF0000"/>
                </a:solidFill>
              </a:rPr>
              <a:t>(Omnipotent, Omniscient, Omnipresent)</a:t>
            </a:r>
          </a:p>
          <a:p>
            <a:pPr algn="just"/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b="1" dirty="0" smtClean="0"/>
              <a:t>It will respond to your desire in direct ratio to your purpose and faith.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Your purpose must in accordance with the law of your being. (Creative or Constructive)</a:t>
            </a:r>
          </a:p>
          <a:p>
            <a:pPr algn="just"/>
            <a:endParaRPr lang="en-US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b="1" dirty="0" smtClean="0"/>
              <a:t>Your faith must be strong enough to generate a current of sufficient strength in order to manifest your ideas.</a:t>
            </a:r>
          </a:p>
          <a:p>
            <a:pPr algn="just"/>
            <a:endParaRPr lang="en-US" sz="2400" b="1" dirty="0" smtClean="0"/>
          </a:p>
          <a:p>
            <a:pPr algn="ctr">
              <a:buNone/>
            </a:pPr>
            <a:r>
              <a:rPr lang="en-US" sz="3000" b="1" i="1" dirty="0" smtClean="0">
                <a:solidFill>
                  <a:srgbClr val="00B0F0"/>
                </a:solidFill>
                <a:latin typeface="Alpine" pitchFamily="2" charset="0"/>
              </a:rPr>
              <a:t>“As thy faith is, so be it unto thee”</a:t>
            </a:r>
            <a:endParaRPr lang="en-US" sz="3000" b="1" i="1" dirty="0">
              <a:solidFill>
                <a:srgbClr val="00B0F0"/>
              </a:solidFill>
              <a:latin typeface="Alpine" pitchFamily="2" charset="0"/>
            </a:endParaRPr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The Brain of Man</a:t>
            </a:r>
          </a:p>
          <a:p>
            <a:pPr algn="ctr">
              <a:buNone/>
            </a:pPr>
            <a:endParaRPr lang="en-US" sz="1600" b="1" dirty="0" smtClean="0"/>
          </a:p>
          <a:p>
            <a:pPr algn="just"/>
            <a:r>
              <a:rPr lang="en-US" sz="2400" b="1" dirty="0" smtClean="0"/>
              <a:t>The effects which are produced in the world without are the result of your action and reaction upon the Universal.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This is based on your thinking.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Every beauty to which you </a:t>
            </a:r>
          </a:p>
          <a:p>
            <a:pPr algn="just">
              <a:buNone/>
            </a:pPr>
            <a:r>
              <a:rPr lang="en-US" sz="2400" b="1" dirty="0" smtClean="0"/>
              <a:t>	respond must have its cor-</a:t>
            </a:r>
          </a:p>
          <a:p>
            <a:pPr algn="just">
              <a:buNone/>
            </a:pPr>
            <a:r>
              <a:rPr lang="en-US" sz="2400" b="1" dirty="0" smtClean="0"/>
              <a:t>	responding outline in your brain </a:t>
            </a:r>
          </a:p>
          <a:p>
            <a:pPr algn="just">
              <a:buNone/>
            </a:pPr>
            <a:r>
              <a:rPr lang="en-US" sz="2400" b="1" dirty="0" smtClean="0"/>
              <a:t>	before you can appreciate it </a:t>
            </a:r>
          </a:p>
          <a:p>
            <a:pPr algn="just">
              <a:buNone/>
            </a:pPr>
            <a:r>
              <a:rPr lang="en-US" sz="2400" b="1" dirty="0" smtClean="0"/>
              <a:t>	or dislike it. (Spot it, you got it)</a:t>
            </a:r>
            <a:endParaRPr lang="en-US" sz="2400" b="1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hin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1524000"/>
            <a:ext cx="1143000" cy="948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3887654.cn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3352799"/>
            <a:ext cx="2819400" cy="3184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3757650.cn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24001"/>
            <a:ext cx="990600" cy="905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181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/>
              <a:t>The Brain of Man</a:t>
            </a:r>
          </a:p>
          <a:p>
            <a:pPr algn="ctr">
              <a:buNone/>
            </a:pPr>
            <a:endParaRPr lang="en-US" sz="1600" b="1" dirty="0" smtClean="0"/>
          </a:p>
          <a:p>
            <a:pPr algn="just"/>
            <a:r>
              <a:rPr lang="en-US" sz="2400" b="1" dirty="0" smtClean="0"/>
              <a:t>You are the temple of the </a:t>
            </a:r>
          </a:p>
          <a:p>
            <a:pPr algn="just">
              <a:buNone/>
            </a:pPr>
            <a:r>
              <a:rPr lang="en-US" sz="2400" b="1" dirty="0" smtClean="0"/>
              <a:t>	living God.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The man who looks within </a:t>
            </a:r>
          </a:p>
          <a:p>
            <a:pPr algn="just">
              <a:buNone/>
            </a:pPr>
            <a:r>
              <a:rPr lang="en-US" sz="2400" b="1" dirty="0" smtClean="0"/>
              <a:t>	instead of without cannot </a:t>
            </a:r>
          </a:p>
          <a:p>
            <a:pPr algn="just">
              <a:buNone/>
            </a:pPr>
            <a:r>
              <a:rPr lang="en-US" sz="2400" b="1" dirty="0" smtClean="0"/>
              <a:t>	fail to make use of the mighty</a:t>
            </a:r>
          </a:p>
          <a:p>
            <a:pPr algn="just">
              <a:buNone/>
            </a:pPr>
            <a:r>
              <a:rPr lang="en-US" sz="2400" b="1" dirty="0" smtClean="0"/>
              <a:t>	forces which will eventually </a:t>
            </a:r>
          </a:p>
          <a:p>
            <a:pPr algn="just">
              <a:buNone/>
            </a:pPr>
            <a:r>
              <a:rPr lang="en-US" sz="2400" b="1" dirty="0" smtClean="0"/>
              <a:t>	determine his course in life.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This will bring you into </a:t>
            </a:r>
          </a:p>
          <a:p>
            <a:pPr algn="just">
              <a:buNone/>
            </a:pPr>
            <a:r>
              <a:rPr lang="en-US" sz="2400" b="1" dirty="0" smtClean="0"/>
              <a:t>	vibration with all that </a:t>
            </a:r>
          </a:p>
          <a:p>
            <a:pPr algn="just">
              <a:buNone/>
            </a:pPr>
            <a:r>
              <a:rPr lang="en-US" sz="2400" b="1" dirty="0" smtClean="0"/>
              <a:t>	is best, strongest and most desirable.</a:t>
            </a:r>
          </a:p>
          <a:p>
            <a:pPr algn="just"/>
            <a:endParaRPr lang="en-US" sz="2400" b="1" dirty="0" smtClean="0"/>
          </a:p>
          <a:p>
            <a:pPr algn="just">
              <a:buNone/>
            </a:pPr>
            <a:endParaRPr lang="en-US" sz="2400" b="1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3815668.c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981200"/>
            <a:ext cx="3733800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b="1" dirty="0" smtClean="0"/>
              <a:t>The Brain of Man</a:t>
            </a:r>
          </a:p>
          <a:p>
            <a:pPr algn="ctr">
              <a:buNone/>
            </a:pPr>
            <a:endParaRPr lang="en-US" sz="1600" b="1" dirty="0" smtClean="0"/>
          </a:p>
          <a:p>
            <a:pPr algn="just"/>
            <a:endParaRPr lang="en-US" sz="2400" b="1" dirty="0" smtClean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Attention, Concentration </a:t>
            </a:r>
          </a:p>
          <a:p>
            <a:pPr algn="just">
              <a:buNone/>
            </a:pPr>
            <a:r>
              <a:rPr lang="en-US" sz="2400" b="1" dirty="0" smtClean="0"/>
              <a:t>	and Focus are essential to </a:t>
            </a:r>
          </a:p>
          <a:p>
            <a:pPr algn="just">
              <a:buNone/>
            </a:pPr>
            <a:r>
              <a:rPr lang="en-US" sz="2400" b="1" dirty="0" smtClean="0"/>
              <a:t>	developing your mind.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Attention is the distinguishing</a:t>
            </a:r>
          </a:p>
          <a:p>
            <a:pPr algn="just">
              <a:buNone/>
            </a:pPr>
            <a:r>
              <a:rPr lang="en-US" sz="2400" b="1" dirty="0" smtClean="0"/>
              <a:t>	characteristic of every successful </a:t>
            </a:r>
          </a:p>
          <a:p>
            <a:pPr algn="just">
              <a:buNone/>
            </a:pPr>
            <a:r>
              <a:rPr lang="en-US" sz="2400" b="1" dirty="0" smtClean="0"/>
              <a:t>	man or woman.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Attention can be more readily </a:t>
            </a:r>
          </a:p>
          <a:p>
            <a:pPr algn="just">
              <a:buNone/>
            </a:pPr>
            <a:r>
              <a:rPr lang="en-US" sz="2400" b="1" dirty="0" smtClean="0"/>
              <a:t>	understood by comparing it with </a:t>
            </a:r>
            <a:r>
              <a:rPr lang="en-US" sz="2400" b="1" smtClean="0"/>
              <a:t>a </a:t>
            </a:r>
            <a:endParaRPr lang="en-US" sz="2400" b="1" dirty="0" smtClean="0"/>
          </a:p>
          <a:p>
            <a:pPr algn="just">
              <a:buNone/>
            </a:pPr>
            <a:r>
              <a:rPr lang="en-US" sz="2400" b="1" dirty="0" smtClean="0"/>
              <a:t>	magnifying glass.</a:t>
            </a:r>
            <a:endParaRPr lang="en-US" sz="2400" b="1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Documents and Settings\Peter C. Rogers\Local Settings\Temporary Internet Files\Content.IE5\HV31Q9W5\MCj043382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1828572" cy="182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3886901.th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1752600"/>
            <a:ext cx="1500554" cy="914400"/>
          </a:xfrm>
          <a:prstGeom prst="rect">
            <a:avLst/>
          </a:prstGeom>
        </p:spPr>
      </p:pic>
      <p:pic>
        <p:nvPicPr>
          <p:cNvPr id="10" name="Picture 9" descr="3759860.th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2362200"/>
            <a:ext cx="2240161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5181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5100" b="1" dirty="0" smtClean="0"/>
              <a:t>The Brain of Man</a:t>
            </a:r>
          </a:p>
          <a:p>
            <a:pPr algn="ctr">
              <a:buNone/>
            </a:pPr>
            <a:endParaRPr lang="en-US" sz="2800" b="1" dirty="0" smtClean="0"/>
          </a:p>
          <a:p>
            <a:pPr algn="just">
              <a:buNone/>
            </a:pPr>
            <a:r>
              <a:rPr lang="en-US" sz="3300" b="1" dirty="0" smtClean="0"/>
              <a:t>                 Picture 1			   Picture 2 		     Picture 3</a:t>
            </a:r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endParaRPr lang="en-US" sz="1900" b="1" dirty="0" smtClean="0"/>
          </a:p>
          <a:p>
            <a:pPr algn="just">
              <a:buNone/>
            </a:pPr>
            <a:r>
              <a:rPr lang="en-US" sz="3300" b="1" dirty="0" smtClean="0"/>
              <a:t>                   Picture 4                                         Picture 5                                        Picture 6</a:t>
            </a:r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just">
              <a:buNone/>
            </a:pPr>
            <a:endParaRPr lang="en-US" sz="1600" b="1" dirty="0" smtClean="0"/>
          </a:p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r>
              <a:rPr lang="en-US" sz="1600" b="1" dirty="0" smtClean="0"/>
              <a:t>           </a:t>
            </a:r>
          </a:p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2400" b="1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people--snidane-tadjikist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2667000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ublin-peo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514600"/>
            <a:ext cx="2590800" cy="1752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eople_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514600"/>
            <a:ext cx="2741718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70's Fundraiser 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953000"/>
            <a:ext cx="26670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PA0900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4953000"/>
            <a:ext cx="2590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100_11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4953000"/>
            <a:ext cx="2743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Six</a:t>
            </a:r>
            <a:br>
              <a:rPr lang="en-US" dirty="0" smtClean="0"/>
            </a:br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smtClean="0"/>
              <a:t>Heat, light, power and music are some of the effects that can be produced by electricity.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These effects depend upon the mechanism to which the electricity is attached.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 result of action and interaction from your mind upon the Universal, conditions the experiences with which you meet.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These conditions may be changed by changing the mechanism by which the Universal is differentiated in form.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This mechanism is your brain.</a:t>
            </a:r>
          </a:p>
          <a:p>
            <a:pPr algn="just"/>
            <a:endParaRPr lang="en-US" b="1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161</TotalTime>
  <Words>685</Words>
  <Application>Microsoft Office PowerPoint</Application>
  <PresentationFormat>On-screen Show (4:3)</PresentationFormat>
  <Paragraphs>157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Master Key System Part Six      “The Brain of Man”</vt:lpstr>
      <vt:lpstr>Master Key System Part Six</vt:lpstr>
      <vt:lpstr>Master Key System Part Six</vt:lpstr>
      <vt:lpstr>Master Key System Part Six</vt:lpstr>
      <vt:lpstr>Master Key System Part Six</vt:lpstr>
      <vt:lpstr>Master Key System Part Six</vt:lpstr>
      <vt:lpstr>Master Key System Part Six</vt:lpstr>
      <vt:lpstr>Master Key System Part Six</vt:lpstr>
      <vt:lpstr>Part Six Main Points</vt:lpstr>
      <vt:lpstr>Part Six  Main Points</vt:lpstr>
      <vt:lpstr>Part Six Study Questions</vt:lpstr>
      <vt:lpstr>Part Six  Study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Key System Part Six      “The Brain of Man”</dc:title>
  <dc:creator>Peter C. Rogers</dc:creator>
  <cp:lastModifiedBy>Peter C. Rogers</cp:lastModifiedBy>
  <cp:revision>32</cp:revision>
  <dcterms:created xsi:type="dcterms:W3CDTF">2010-03-05T02:40:29Z</dcterms:created>
  <dcterms:modified xsi:type="dcterms:W3CDTF">2012-12-21T04:46:42Z</dcterms:modified>
</cp:coreProperties>
</file>