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D48613A3-FF4B-4940-92AA-5067B41FAB0D}"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16994-9F69-4DE4-8B28-C05131D45AAE}"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8613A3-FF4B-4940-92AA-5067B41FAB0D}"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16994-9F69-4DE4-8B28-C05131D45A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8613A3-FF4B-4940-92AA-5067B41FAB0D}" type="datetimeFigureOut">
              <a:rPr lang="en-US" smtClean="0"/>
              <a:pPr/>
              <a:t>12/20/12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16416994-9F69-4DE4-8B28-C05131D45A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8613A3-FF4B-4940-92AA-5067B41FAB0D}"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16994-9F69-4DE4-8B28-C05131D45AA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48613A3-FF4B-4940-92AA-5067B41FAB0D}"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16994-9F69-4DE4-8B28-C05131D45AA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8613A3-FF4B-4940-92AA-5067B41FAB0D}" type="datetimeFigureOut">
              <a:rPr lang="en-US" smtClean="0"/>
              <a:pPr/>
              <a:t>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416994-9F69-4DE4-8B28-C05131D45AA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48613A3-FF4B-4940-92AA-5067B41FAB0D}" type="datetimeFigureOut">
              <a:rPr lang="en-US" smtClean="0"/>
              <a:pPr/>
              <a:t>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416994-9F69-4DE4-8B28-C05131D45A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48613A3-FF4B-4940-92AA-5067B41FAB0D}" type="datetimeFigureOut">
              <a:rPr lang="en-US" smtClean="0"/>
              <a:pPr/>
              <a:t>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416994-9F69-4DE4-8B28-C05131D45A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8613A3-FF4B-4940-92AA-5067B41FAB0D}" type="datetimeFigureOut">
              <a:rPr lang="en-US" smtClean="0"/>
              <a:pPr/>
              <a:t>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416994-9F69-4DE4-8B28-C05131D45A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48613A3-FF4B-4940-92AA-5067B41FAB0D}" type="datetimeFigureOut">
              <a:rPr lang="en-US" smtClean="0"/>
              <a:pPr/>
              <a:t>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416994-9F69-4DE4-8B28-C05131D45AAE}"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48613A3-FF4B-4940-92AA-5067B41FAB0D}" type="datetimeFigureOut">
              <a:rPr lang="en-US" smtClean="0"/>
              <a:pPr/>
              <a:t>12/20/12</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16416994-9F69-4DE4-8B28-C05131D45AA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48613A3-FF4B-4940-92AA-5067B41FAB0D}" type="datetimeFigureOut">
              <a:rPr lang="en-US" smtClean="0"/>
              <a:pPr/>
              <a:t>12/20/12</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16416994-9F69-4DE4-8B28-C05131D45A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wmf"/><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wmf"/><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slides/_rels/slide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14.wmf"/></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7.wmf"/><Relationship Id="rId1" Type="http://schemas.openxmlformats.org/officeDocument/2006/relationships/slideLayout" Target="../slideLayouts/slideLayout2.xml"/><Relationship Id="rId5" Type="http://schemas.openxmlformats.org/officeDocument/2006/relationships/image" Target="../media/image19.wmf"/><Relationship Id="rId4" Type="http://schemas.openxmlformats.org/officeDocument/2006/relationships/image" Target="../media/image18.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23.jpeg"/><Relationship Id="rId5" Type="http://schemas.openxmlformats.org/officeDocument/2006/relationships/image" Target="../media/image22.png"/><Relationship Id="rId4" Type="http://schemas.openxmlformats.org/officeDocument/2006/relationships/image" Target="../media/image21.wmf"/></Relationships>
</file>

<file path=ppt/slides/_rels/slide7.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image" Target="../media/image13.jpeg"/><Relationship Id="rId7" Type="http://schemas.openxmlformats.org/officeDocument/2006/relationships/image" Target="../media/image27.wmf"/><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26.wmf"/><Relationship Id="rId5" Type="http://schemas.openxmlformats.org/officeDocument/2006/relationships/image" Target="../media/image25.wmf"/><Relationship Id="rId4" Type="http://schemas.openxmlformats.org/officeDocument/2006/relationships/image" Target="../media/image24.wmf"/><Relationship Id="rId9" Type="http://schemas.openxmlformats.org/officeDocument/2006/relationships/image" Target="../media/image29.jpeg"/></Relationships>
</file>

<file path=ppt/slides/_rels/slide8.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0"/>
            <a:ext cx="8077200" cy="1673352"/>
          </a:xfrm>
        </p:spPr>
        <p:txBody>
          <a:bodyPr>
            <a:normAutofit fontScale="90000"/>
          </a:bodyPr>
          <a:lstStyle/>
          <a:p>
            <a:pPr algn="ctr"/>
            <a:r>
              <a:rPr lang="en-US" dirty="0" smtClean="0"/>
              <a:t>Master Key System</a:t>
            </a:r>
            <a:br>
              <a:rPr lang="en-US" dirty="0" smtClean="0"/>
            </a:br>
            <a:r>
              <a:rPr lang="en-US" dirty="0" smtClean="0"/>
              <a:t>Part Seventeen</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“Symbols and Reality”</a:t>
            </a:r>
            <a:endParaRPr lang="en-US" dirty="0"/>
          </a:p>
        </p:txBody>
      </p:sp>
      <p:sp>
        <p:nvSpPr>
          <p:cNvPr id="3" name="Subtitle 2"/>
          <p:cNvSpPr>
            <a:spLocks noGrp="1"/>
          </p:cNvSpPr>
          <p:nvPr>
            <p:ph type="subTitle" idx="1"/>
          </p:nvPr>
        </p:nvSpPr>
        <p:spPr>
          <a:xfrm>
            <a:off x="838200" y="5358384"/>
            <a:ext cx="8077200" cy="1499616"/>
          </a:xfrm>
        </p:spPr>
        <p:txBody>
          <a:bodyPr/>
          <a:lstStyle/>
          <a:p>
            <a:pPr algn="ctr"/>
            <a:r>
              <a:rPr lang="en-US" sz="2800" b="1" dirty="0" smtClean="0">
                <a:solidFill>
                  <a:schemeClr val="accent1">
                    <a:lumMod val="60000"/>
                    <a:lumOff val="40000"/>
                  </a:schemeClr>
                </a:solidFill>
              </a:rPr>
              <a:t>Presented </a:t>
            </a:r>
          </a:p>
          <a:p>
            <a:pPr algn="ctr"/>
            <a:r>
              <a:rPr lang="en-US" sz="2800" b="1" dirty="0" smtClean="0">
                <a:solidFill>
                  <a:schemeClr val="accent1">
                    <a:lumMod val="60000"/>
                    <a:lumOff val="40000"/>
                  </a:schemeClr>
                </a:solidFill>
              </a:rPr>
              <a:t>by</a:t>
            </a:r>
          </a:p>
          <a:p>
            <a:pPr algn="ctr"/>
            <a:r>
              <a:rPr lang="en-US" sz="2800" b="1" dirty="0" smtClean="0">
                <a:solidFill>
                  <a:schemeClr val="accent1">
                    <a:lumMod val="60000"/>
                    <a:lumOff val="40000"/>
                  </a:schemeClr>
                </a:solidFill>
              </a:rPr>
              <a:t>Dr. Peter C. Rogers, D.D. </a:t>
            </a:r>
            <a:r>
              <a:rPr lang="en-US" sz="2800" b="1" smtClean="0">
                <a:solidFill>
                  <a:schemeClr val="accent1">
                    <a:lumMod val="60000"/>
                    <a:lumOff val="40000"/>
                  </a:schemeClr>
                </a:solidFill>
              </a:rPr>
              <a:t>PhD.</a:t>
            </a:r>
            <a:endParaRPr lang="en-US" sz="2800" b="1" dirty="0" smtClean="0">
              <a:solidFill>
                <a:schemeClr val="accent1">
                  <a:lumMod val="60000"/>
                  <a:lumOff val="40000"/>
                </a:schemeClr>
              </a:solidFill>
            </a:endParaRPr>
          </a:p>
          <a:p>
            <a:endParaRPr lang="en-US" dirty="0"/>
          </a:p>
        </p:txBody>
      </p:sp>
      <p:pic>
        <p:nvPicPr>
          <p:cNvPr id="4" name="Picture 3" descr="Golden Key.png"/>
          <p:cNvPicPr>
            <a:picLocks noChangeAspect="1"/>
          </p:cNvPicPr>
          <p:nvPr/>
        </p:nvPicPr>
        <p:blipFill>
          <a:blip r:embed="rId2" cstate="print"/>
          <a:stretch>
            <a:fillRect/>
          </a:stretch>
        </p:blipFill>
        <p:spPr>
          <a:xfrm>
            <a:off x="2971800" y="1371600"/>
            <a:ext cx="3505200" cy="337185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0" y="6172200"/>
            <a:ext cx="1676400" cy="685800"/>
          </a:xfrm>
          <a:prstGeom prst="rect">
            <a:avLst/>
          </a:prstGeom>
          <a:ln>
            <a:noFill/>
          </a:ln>
          <a:effectLst>
            <a:softEdge rad="112500"/>
          </a:effectLst>
        </p:spPr>
      </p:pic>
      <p:pic>
        <p:nvPicPr>
          <p:cNvPr id="7" name="Picture 6" descr="C:\Documents and Settings\Peter C. Rogers\My Documents\My Pictures\Head Shots\Head Shots 001.jpg"/>
          <p:cNvPicPr>
            <a:picLocks noChangeAspect="1" noChangeArrowheads="1"/>
          </p:cNvPicPr>
          <p:nvPr/>
        </p:nvPicPr>
        <p:blipFill>
          <a:blip r:embed="rId4" cstate="print"/>
          <a:srcRect/>
          <a:stretch>
            <a:fillRect/>
          </a:stretch>
        </p:blipFill>
        <p:spPr bwMode="auto">
          <a:xfrm>
            <a:off x="7864118" y="5181600"/>
            <a:ext cx="1279882" cy="16764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Seventeen</a:t>
            </a:r>
            <a:br>
              <a:rPr lang="en-US" dirty="0" smtClean="0"/>
            </a:br>
            <a:r>
              <a:rPr lang="en-US" dirty="0" smtClean="0"/>
              <a:t>Study Questions</a:t>
            </a:r>
            <a:endParaRPr lang="en-US" dirty="0"/>
          </a:p>
        </p:txBody>
      </p:sp>
      <p:sp>
        <p:nvSpPr>
          <p:cNvPr id="3" name="Content Placeholder 2"/>
          <p:cNvSpPr>
            <a:spLocks noGrp="1"/>
          </p:cNvSpPr>
          <p:nvPr>
            <p:ph idx="1"/>
          </p:nvPr>
        </p:nvSpPr>
        <p:spPr>
          <a:xfrm>
            <a:off x="457200" y="1524000"/>
            <a:ext cx="8229600" cy="5181601"/>
          </a:xfrm>
        </p:spPr>
        <p:txBody>
          <a:bodyPr>
            <a:normAutofit fontScale="70000" lnSpcReduction="20000"/>
          </a:bodyPr>
          <a:lstStyle/>
          <a:p>
            <a:pPr marL="633222" indent="-514350" algn="just">
              <a:buAutoNum type="arabicPeriod" startAt="161"/>
            </a:pPr>
            <a:r>
              <a:rPr lang="en-US" b="1" dirty="0" smtClean="0"/>
              <a:t>What is the true method of concentration?  </a:t>
            </a:r>
            <a:r>
              <a:rPr lang="en-US" b="1" i="1" dirty="0" smtClean="0">
                <a:solidFill>
                  <a:srgbClr val="FFC000"/>
                </a:solidFill>
              </a:rPr>
              <a:t>To become so identified with the object of your thought that you are conscious of nothing else.</a:t>
            </a:r>
          </a:p>
          <a:p>
            <a:pPr marL="633222" indent="-514350" algn="just">
              <a:buAutoNum type="arabicPeriod" startAt="161"/>
            </a:pPr>
            <a:endParaRPr lang="en-US" b="1" dirty="0" smtClean="0"/>
          </a:p>
          <a:p>
            <a:pPr marL="633222" indent="-514350" algn="just">
              <a:buAutoNum type="arabicPeriod" startAt="161"/>
            </a:pPr>
            <a:r>
              <a:rPr lang="en-US" b="1" dirty="0" smtClean="0"/>
              <a:t>What is the result of this method of concentration</a:t>
            </a:r>
            <a:r>
              <a:rPr lang="en-US" b="1" i="1" dirty="0" smtClean="0"/>
              <a:t>?</a:t>
            </a:r>
            <a:r>
              <a:rPr lang="en-US" b="1" i="1" dirty="0" smtClean="0">
                <a:solidFill>
                  <a:srgbClr val="FFC000"/>
                </a:solidFill>
              </a:rPr>
              <a:t>  Invisible forces are set in motion which irresistibly bring about conditions in correspondence with your thought.</a:t>
            </a:r>
          </a:p>
          <a:p>
            <a:pPr marL="633222" indent="-514350" algn="just">
              <a:buAutoNum type="arabicPeriod" startAt="161"/>
            </a:pPr>
            <a:endParaRPr lang="en-US" b="1" dirty="0" smtClean="0"/>
          </a:p>
          <a:p>
            <a:pPr marL="633222" indent="-514350" algn="just">
              <a:buAutoNum type="arabicPeriod" startAt="161"/>
            </a:pPr>
            <a:r>
              <a:rPr lang="en-US" b="1" dirty="0" smtClean="0"/>
              <a:t>What is the controlling factor in this method of thought?  </a:t>
            </a:r>
            <a:r>
              <a:rPr lang="en-US" b="1" i="1" dirty="0" smtClean="0">
                <a:solidFill>
                  <a:srgbClr val="FFC000"/>
                </a:solidFill>
              </a:rPr>
              <a:t>Spiritual Truth.</a:t>
            </a:r>
          </a:p>
          <a:p>
            <a:pPr marL="633222" indent="-514350" algn="just">
              <a:buAutoNum type="arabicPeriod" startAt="161"/>
            </a:pPr>
            <a:endParaRPr lang="en-US" b="1" dirty="0" smtClean="0"/>
          </a:p>
          <a:p>
            <a:pPr marL="633222" indent="-514350" algn="just">
              <a:buAutoNum type="arabicPeriod" startAt="161"/>
            </a:pPr>
            <a:r>
              <a:rPr lang="en-US" b="1" dirty="0" smtClean="0"/>
              <a:t>Why is this so?  </a:t>
            </a:r>
            <a:r>
              <a:rPr lang="en-US" b="1" i="1" dirty="0" smtClean="0">
                <a:solidFill>
                  <a:srgbClr val="FFC000"/>
                </a:solidFill>
              </a:rPr>
              <a:t>Because the nature of your desire must be in harmony with Natural Law.</a:t>
            </a:r>
          </a:p>
          <a:p>
            <a:pPr marL="633222" indent="-514350" algn="just">
              <a:buAutoNum type="arabicPeriod" startAt="161"/>
            </a:pPr>
            <a:endParaRPr lang="en-US" b="1" dirty="0" smtClean="0"/>
          </a:p>
          <a:p>
            <a:pPr marL="633222" indent="-514350" algn="just">
              <a:buAutoNum type="arabicPeriod" startAt="161"/>
            </a:pPr>
            <a:r>
              <a:rPr lang="en-US" b="1" dirty="0" smtClean="0"/>
              <a:t>What is the practical value of this method of concentration?  </a:t>
            </a:r>
            <a:r>
              <a:rPr lang="en-US" b="1" i="1" dirty="0" smtClean="0">
                <a:solidFill>
                  <a:srgbClr val="FFC000"/>
                </a:solidFill>
              </a:rPr>
              <a:t>Thought is transmuted into character, and character is the magnet which creates your environment.</a:t>
            </a:r>
            <a:endParaRPr lang="en-US" b="1" i="1" dirty="0">
              <a:solidFill>
                <a:srgbClr val="FFC000"/>
              </a:solidFill>
            </a:endParaRPr>
          </a:p>
        </p:txBody>
      </p:sp>
      <p:pic>
        <p:nvPicPr>
          <p:cNvPr id="4" name="Picture 3" descr="Golden Key.png"/>
          <p:cNvPicPr>
            <a:picLocks noChangeAspect="1"/>
          </p:cNvPicPr>
          <p:nvPr/>
        </p:nvPicPr>
        <p:blipFill>
          <a:blip r:embed="rId2" cstate="print"/>
          <a:stretch>
            <a:fillRect/>
          </a:stretch>
        </p:blipFill>
        <p:spPr>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458200" y="6400800"/>
            <a:ext cx="533400" cy="3048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Seventeen</a:t>
            </a:r>
            <a:br>
              <a:rPr lang="en-US" dirty="0" smtClean="0"/>
            </a:br>
            <a:r>
              <a:rPr lang="en-US" dirty="0" smtClean="0"/>
              <a:t>Study Questions</a:t>
            </a:r>
            <a:endParaRPr lang="en-US" dirty="0"/>
          </a:p>
        </p:txBody>
      </p:sp>
      <p:sp>
        <p:nvSpPr>
          <p:cNvPr id="3" name="Content Placeholder 2"/>
          <p:cNvSpPr>
            <a:spLocks noGrp="1"/>
          </p:cNvSpPr>
          <p:nvPr>
            <p:ph idx="1"/>
          </p:nvPr>
        </p:nvSpPr>
        <p:spPr>
          <a:xfrm>
            <a:off x="457200" y="1524001"/>
            <a:ext cx="8229600" cy="5333999"/>
          </a:xfrm>
        </p:spPr>
        <p:txBody>
          <a:bodyPr>
            <a:normAutofit fontScale="70000" lnSpcReduction="20000"/>
          </a:bodyPr>
          <a:lstStyle/>
          <a:p>
            <a:pPr marL="633222" indent="-514350" algn="just">
              <a:buAutoNum type="arabicPeriod" startAt="166"/>
            </a:pPr>
            <a:r>
              <a:rPr lang="en-US" b="1" dirty="0" smtClean="0"/>
              <a:t>What is the controlling factor in every commercial pursuit</a:t>
            </a:r>
            <a:r>
              <a:rPr lang="en-US" b="1" i="1" dirty="0" smtClean="0"/>
              <a:t>? </a:t>
            </a:r>
            <a:r>
              <a:rPr lang="en-US" b="1" i="1" dirty="0" smtClean="0">
                <a:solidFill>
                  <a:srgbClr val="FFC000"/>
                </a:solidFill>
              </a:rPr>
              <a:t> The mental element.</a:t>
            </a:r>
          </a:p>
          <a:p>
            <a:pPr marL="633222" indent="-514350" algn="just">
              <a:buAutoNum type="arabicPeriod" startAt="166"/>
            </a:pPr>
            <a:endParaRPr lang="en-US" b="1" dirty="0" smtClean="0"/>
          </a:p>
          <a:p>
            <a:pPr marL="633222" indent="-514350" algn="just">
              <a:buAutoNum type="arabicPeriod" startAt="166"/>
            </a:pPr>
            <a:r>
              <a:rPr lang="en-US" b="1" dirty="0" smtClean="0"/>
              <a:t> Why is this so</a:t>
            </a:r>
            <a:r>
              <a:rPr lang="en-US" b="1" i="1" dirty="0" smtClean="0">
                <a:solidFill>
                  <a:srgbClr val="FFC000"/>
                </a:solidFill>
              </a:rPr>
              <a:t>?  Because Mind is the ruler and creator of all form and all events occurring in form.</a:t>
            </a:r>
          </a:p>
          <a:p>
            <a:pPr marL="633222" indent="-514350" algn="just">
              <a:buAutoNum type="arabicPeriod" startAt="166"/>
            </a:pPr>
            <a:endParaRPr lang="en-US" b="1" dirty="0" smtClean="0"/>
          </a:p>
          <a:p>
            <a:pPr marL="633222" indent="-514350" algn="just">
              <a:buAutoNum type="arabicPeriod" startAt="166"/>
            </a:pPr>
            <a:r>
              <a:rPr lang="en-US" b="1" dirty="0" smtClean="0"/>
              <a:t> How does concentration operate?  </a:t>
            </a:r>
            <a:r>
              <a:rPr lang="en-US" b="1" i="1" dirty="0" smtClean="0">
                <a:solidFill>
                  <a:srgbClr val="FFC000"/>
                </a:solidFill>
              </a:rPr>
              <a:t>By the development of the powers of perception, wisdom, intuition and sagacity.</a:t>
            </a:r>
          </a:p>
          <a:p>
            <a:pPr marL="633222" indent="-514350" algn="just">
              <a:buAutoNum type="arabicPeriod" startAt="166"/>
            </a:pPr>
            <a:endParaRPr lang="en-US" b="1" dirty="0" smtClean="0"/>
          </a:p>
          <a:p>
            <a:pPr marL="633222" indent="-514350" algn="just">
              <a:buAutoNum type="arabicPeriod" startAt="166"/>
            </a:pPr>
            <a:r>
              <a:rPr lang="en-US" b="1" dirty="0" smtClean="0"/>
              <a:t> Why is intuition superior to reason?  </a:t>
            </a:r>
            <a:r>
              <a:rPr lang="en-US" b="1" i="1" dirty="0" smtClean="0">
                <a:solidFill>
                  <a:srgbClr val="FFC000"/>
                </a:solidFill>
              </a:rPr>
              <a:t>Because it does not depend upon experience or memory and frequently brings about the solution to your problems by methods concerning which you are in entire ignorance.</a:t>
            </a:r>
          </a:p>
          <a:p>
            <a:pPr marL="633222" indent="-514350" algn="just">
              <a:buAutoNum type="arabicPeriod" startAt="166"/>
            </a:pPr>
            <a:endParaRPr lang="en-US" b="1" dirty="0" smtClean="0"/>
          </a:p>
          <a:p>
            <a:pPr marL="633222" indent="-514350" algn="just">
              <a:buAutoNum type="arabicPeriod" startAt="166"/>
            </a:pPr>
            <a:r>
              <a:rPr lang="en-US" b="1" dirty="0" smtClean="0"/>
              <a:t> What is the result of pursuing the symbol of the reality?  </a:t>
            </a:r>
            <a:r>
              <a:rPr lang="en-US" b="1" i="1" dirty="0" smtClean="0">
                <a:solidFill>
                  <a:srgbClr val="FFC000"/>
                </a:solidFill>
              </a:rPr>
              <a:t>They frequently turn to ashes just as you overtake them, because the symbol is only the outward form of the spiritual activity within, therefore unless you can possess the spiritual reality, the form disappears.</a:t>
            </a:r>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382000" y="6400800"/>
            <a:ext cx="609600" cy="3048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Seventeen</a:t>
            </a:r>
            <a:endParaRPr lang="en-US" dirty="0"/>
          </a:p>
        </p:txBody>
      </p:sp>
      <p:sp>
        <p:nvSpPr>
          <p:cNvPr id="3" name="Content Placeholder 2"/>
          <p:cNvSpPr>
            <a:spLocks noGrp="1"/>
          </p:cNvSpPr>
          <p:nvPr>
            <p:ph idx="1"/>
          </p:nvPr>
        </p:nvSpPr>
        <p:spPr>
          <a:xfrm>
            <a:off x="457200" y="1775191"/>
            <a:ext cx="8229600" cy="4930409"/>
          </a:xfrm>
        </p:spPr>
        <p:txBody>
          <a:bodyPr>
            <a:normAutofit lnSpcReduction="10000"/>
          </a:bodyPr>
          <a:lstStyle/>
          <a:p>
            <a:pPr algn="ctr">
              <a:buNone/>
            </a:pPr>
            <a:r>
              <a:rPr lang="en-US" sz="2800" b="1" dirty="0" smtClean="0"/>
              <a:t>Symbols and Reality</a:t>
            </a:r>
          </a:p>
          <a:p>
            <a:pPr algn="ctr">
              <a:buNone/>
            </a:pPr>
            <a:endParaRPr lang="en-US" sz="1600" b="1" dirty="0" smtClean="0"/>
          </a:p>
          <a:p>
            <a:pPr algn="ctr">
              <a:buNone/>
            </a:pPr>
            <a:r>
              <a:rPr lang="en-US" sz="2400" b="1" dirty="0" smtClean="0"/>
              <a:t>The vibrations of mental forces are the finest and consequently the most powerful in existence.</a:t>
            </a:r>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r>
              <a:rPr lang="en-US" sz="2400" b="1" dirty="0" smtClean="0"/>
              <a:t>Your thoughts act like waves carrying the vibration out into the Universe</a:t>
            </a:r>
            <a:endParaRPr lang="en-US" sz="2400" b="1" dirty="0"/>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1026" name="Picture 2" descr="C:\Documents and Settings\Peter C. Rogers\Local Settings\Temporary Internet Files\Content.IE5\M0VPXDY8\MCj04401250000[1].wmf"/>
          <p:cNvPicPr>
            <a:picLocks noChangeAspect="1" noChangeArrowheads="1"/>
          </p:cNvPicPr>
          <p:nvPr/>
        </p:nvPicPr>
        <p:blipFill>
          <a:blip r:embed="rId3" cstate="print"/>
          <a:srcRect/>
          <a:stretch>
            <a:fillRect/>
          </a:stretch>
        </p:blipFill>
        <p:spPr bwMode="auto">
          <a:xfrm>
            <a:off x="0" y="1524000"/>
            <a:ext cx="1219200" cy="990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7" name="Picture 3" descr="C:\Documents and Settings\Peter C. Rogers\Local Settings\Temporary Internet Files\Content.IE5\HDI0Q5IX\MPj04068840000[1].jpg"/>
          <p:cNvPicPr>
            <a:picLocks noChangeAspect="1" noChangeArrowheads="1"/>
          </p:cNvPicPr>
          <p:nvPr/>
        </p:nvPicPr>
        <p:blipFill>
          <a:blip r:embed="rId4" cstate="print"/>
          <a:srcRect/>
          <a:stretch>
            <a:fillRect/>
          </a:stretch>
        </p:blipFill>
        <p:spPr bwMode="auto">
          <a:xfrm>
            <a:off x="7924800" y="1524000"/>
            <a:ext cx="1219200" cy="1219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8" name="Picture 4" descr="C:\Documents and Settings\Peter C. Rogers\Local Settings\Temporary Internet Files\Content.IE5\ME2O0LVN\MCj04420840000[1].wmf"/>
          <p:cNvPicPr>
            <a:picLocks noChangeAspect="1" noChangeArrowheads="1"/>
          </p:cNvPicPr>
          <p:nvPr/>
        </p:nvPicPr>
        <p:blipFill>
          <a:blip r:embed="rId5" cstate="print"/>
          <a:srcRect/>
          <a:stretch>
            <a:fillRect/>
          </a:stretch>
        </p:blipFill>
        <p:spPr bwMode="auto">
          <a:xfrm>
            <a:off x="3810000" y="3429000"/>
            <a:ext cx="2057400" cy="2143126"/>
          </a:xfrm>
          <a:prstGeom prst="rect">
            <a:avLst/>
          </a:prstGeom>
          <a:noFill/>
        </p:spPr>
      </p:pic>
      <p:pic>
        <p:nvPicPr>
          <p:cNvPr id="8" name="Picture 7" descr="Truth Dynamics Logo.jpeg"/>
          <p:cNvPicPr>
            <a:picLocks noChangeAspect="1"/>
          </p:cNvPicPr>
          <p:nvPr/>
        </p:nvPicPr>
        <p:blipFill>
          <a:blip r:embed="rId6" cstate="print"/>
          <a:stretch>
            <a:fillRect/>
          </a:stretch>
        </p:blipFill>
        <p:spPr>
          <a:xfrm>
            <a:off x="8382000" y="6324600"/>
            <a:ext cx="571500" cy="381000"/>
          </a:xfrm>
          <a:prstGeom prst="rect">
            <a:avLst/>
          </a:prstGeom>
          <a:ln>
            <a:noFill/>
          </a:ln>
          <a:effectLst>
            <a:outerShdw blurRad="292100" dist="139700" dir="2700000" algn="tl" rotWithShape="0">
              <a:srgbClr val="333333">
                <a:alpha val="65000"/>
              </a:srgbClr>
            </a:outerShdw>
          </a:effectLst>
        </p:spPr>
      </p:pic>
      <p:pic>
        <p:nvPicPr>
          <p:cNvPr id="9" name="Picture 8"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Seventeen</a:t>
            </a:r>
            <a:endParaRPr lang="en-US" dirty="0"/>
          </a:p>
        </p:txBody>
      </p:sp>
      <p:sp>
        <p:nvSpPr>
          <p:cNvPr id="3" name="Content Placeholder 2"/>
          <p:cNvSpPr>
            <a:spLocks noGrp="1"/>
          </p:cNvSpPr>
          <p:nvPr>
            <p:ph idx="1"/>
          </p:nvPr>
        </p:nvSpPr>
        <p:spPr/>
        <p:txBody>
          <a:bodyPr>
            <a:normAutofit/>
          </a:bodyPr>
          <a:lstStyle/>
          <a:p>
            <a:pPr algn="ctr">
              <a:buNone/>
            </a:pPr>
            <a:r>
              <a:rPr lang="en-US" sz="2800" b="1" dirty="0" smtClean="0"/>
              <a:t>Symbols and Reality</a:t>
            </a:r>
          </a:p>
          <a:p>
            <a:pPr algn="ctr">
              <a:buNone/>
            </a:pPr>
            <a:endParaRPr lang="en-US" sz="1600" b="1" dirty="0" smtClean="0"/>
          </a:p>
          <a:p>
            <a:pPr algn="ctr">
              <a:buNone/>
            </a:pPr>
            <a:r>
              <a:rPr lang="en-US" sz="2400" b="1" dirty="0" smtClean="0"/>
              <a:t>Your mind becomes a magnet and your desire to know irresistibly draws the knowledge and makes it your own.</a:t>
            </a:r>
          </a:p>
          <a:p>
            <a:pPr algn="ctr">
              <a:buNone/>
            </a:pPr>
            <a:endParaRPr lang="en-US" sz="2400" b="1" dirty="0" smtClean="0"/>
          </a:p>
          <a:p>
            <a:pPr algn="ctr">
              <a:buNone/>
            </a:pPr>
            <a:endParaRPr lang="en-US" sz="2400" b="1" dirty="0" smtClean="0"/>
          </a:p>
          <a:p>
            <a:pPr algn="ctr">
              <a:buNone/>
            </a:pPr>
            <a:r>
              <a:rPr lang="en-US" sz="6000" b="1" dirty="0" smtClean="0"/>
              <a:t>=</a:t>
            </a:r>
            <a:endParaRPr lang="en-US" sz="6000" b="1" dirty="0"/>
          </a:p>
        </p:txBody>
      </p:sp>
      <p:pic>
        <p:nvPicPr>
          <p:cNvPr id="4" name="Picture 3" descr="Golden Key.png"/>
          <p:cNvPicPr>
            <a:picLocks noChangeAspect="1"/>
          </p:cNvPicPr>
          <p:nvPr/>
        </p:nvPicPr>
        <p:blipFill>
          <a:blip r:embed="rId2" cstate="print"/>
          <a:stretch>
            <a:fillRect/>
          </a:stretch>
        </p:blipFill>
        <p:spPr>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382000" y="6324600"/>
            <a:ext cx="571500" cy="381000"/>
          </a:xfrm>
          <a:prstGeom prst="rect">
            <a:avLst/>
          </a:prstGeom>
          <a:ln>
            <a:noFill/>
          </a:ln>
          <a:effectLst>
            <a:outerShdw blurRad="292100" dist="139700" dir="2700000" algn="tl" rotWithShape="0">
              <a:srgbClr val="333333">
                <a:alpha val="65000"/>
              </a:srgbClr>
            </a:outerShdw>
          </a:effectLst>
        </p:spPr>
      </p:pic>
      <p:pic>
        <p:nvPicPr>
          <p:cNvPr id="2050" name="Picture 2" descr="C:\Documents and Settings\Peter C. Rogers\Local Settings\Temporary Internet Files\Content.IE5\M0VPXDY8\MCj04246740000[1].wmf"/>
          <p:cNvPicPr>
            <a:picLocks noChangeAspect="1" noChangeArrowheads="1"/>
          </p:cNvPicPr>
          <p:nvPr/>
        </p:nvPicPr>
        <p:blipFill>
          <a:blip r:embed="rId4" cstate="print"/>
          <a:srcRect/>
          <a:stretch>
            <a:fillRect/>
          </a:stretch>
        </p:blipFill>
        <p:spPr bwMode="auto">
          <a:xfrm>
            <a:off x="5181600" y="3581400"/>
            <a:ext cx="2514600" cy="2514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052" name="Picture 4" descr="C:\Documents and Settings\Peter C. Rogers\Local Settings\Temporary Internet Files\Content.IE5\HV31Q9W5\MCj02788320000[1].wmf"/>
          <p:cNvPicPr>
            <a:picLocks noChangeAspect="1" noChangeArrowheads="1"/>
          </p:cNvPicPr>
          <p:nvPr/>
        </p:nvPicPr>
        <p:blipFill>
          <a:blip r:embed="rId5" cstate="print"/>
          <a:srcRect/>
          <a:stretch>
            <a:fillRect/>
          </a:stretch>
        </p:blipFill>
        <p:spPr bwMode="auto">
          <a:xfrm>
            <a:off x="152400" y="1600200"/>
            <a:ext cx="913486" cy="920801"/>
          </a:xfrm>
          <a:prstGeom prst="rect">
            <a:avLst/>
          </a:prstGeom>
          <a:ln>
            <a:noFill/>
          </a:ln>
          <a:effectLst>
            <a:outerShdw blurRad="292100" dist="139700" dir="2700000" algn="tl" rotWithShape="0">
              <a:srgbClr val="333333">
                <a:alpha val="65000"/>
              </a:srgbClr>
            </a:outerShdw>
          </a:effectLst>
        </p:spPr>
      </p:pic>
      <p:pic>
        <p:nvPicPr>
          <p:cNvPr id="2054" name="Picture 6" descr="C:\Documents and Settings\Peter C. Rogers\Local Settings\Temporary Internet Files\Content.IE5\HV31Q9W5\MCj03109200000[1].wmf"/>
          <p:cNvPicPr>
            <a:picLocks noChangeAspect="1" noChangeArrowheads="1"/>
          </p:cNvPicPr>
          <p:nvPr/>
        </p:nvPicPr>
        <p:blipFill>
          <a:blip r:embed="rId6" cstate="print"/>
          <a:srcRect/>
          <a:stretch>
            <a:fillRect/>
          </a:stretch>
        </p:blipFill>
        <p:spPr bwMode="auto">
          <a:xfrm flipH="1" flipV="1">
            <a:off x="7998691" y="1600200"/>
            <a:ext cx="928254" cy="914400"/>
          </a:xfrm>
          <a:prstGeom prst="rect">
            <a:avLst/>
          </a:prstGeom>
          <a:ln>
            <a:noFill/>
          </a:ln>
          <a:effectLst>
            <a:outerShdw blurRad="292100" dist="139700" dir="2700000" algn="tl" rotWithShape="0">
              <a:srgbClr val="333333">
                <a:alpha val="65000"/>
              </a:srgbClr>
            </a:outerShdw>
          </a:effectLst>
        </p:spPr>
      </p:pic>
      <p:pic>
        <p:nvPicPr>
          <p:cNvPr id="2055" name="Picture 7" descr="C:\Documents and Settings\Peter C. Rogers\Local Settings\Temporary Internet Files\Content.IE5\HDI0Q5IX\MCPE07015_0000[1].wmf"/>
          <p:cNvPicPr>
            <a:picLocks noChangeAspect="1" noChangeArrowheads="1"/>
          </p:cNvPicPr>
          <p:nvPr/>
        </p:nvPicPr>
        <p:blipFill>
          <a:blip r:embed="rId7" cstate="print"/>
          <a:srcRect/>
          <a:stretch>
            <a:fillRect/>
          </a:stretch>
        </p:blipFill>
        <p:spPr bwMode="auto">
          <a:xfrm>
            <a:off x="1447800" y="3657600"/>
            <a:ext cx="2590800" cy="254583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 name="Picture 9"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Seventeen</a:t>
            </a:r>
            <a:endParaRPr lang="en-US" dirty="0"/>
          </a:p>
        </p:txBody>
      </p:sp>
      <p:sp>
        <p:nvSpPr>
          <p:cNvPr id="3" name="Content Placeholder 2"/>
          <p:cNvSpPr>
            <a:spLocks noGrp="1"/>
          </p:cNvSpPr>
          <p:nvPr>
            <p:ph idx="1"/>
          </p:nvPr>
        </p:nvSpPr>
        <p:spPr>
          <a:xfrm>
            <a:off x="457200" y="1524001"/>
            <a:ext cx="8229600" cy="5105400"/>
          </a:xfrm>
        </p:spPr>
        <p:txBody>
          <a:bodyPr>
            <a:normAutofit lnSpcReduction="10000"/>
          </a:bodyPr>
          <a:lstStyle/>
          <a:p>
            <a:pPr algn="ctr">
              <a:buNone/>
            </a:pPr>
            <a:r>
              <a:rPr lang="en-US" sz="2800" b="1" dirty="0" smtClean="0"/>
              <a:t>Symbols and Reality</a:t>
            </a:r>
          </a:p>
          <a:p>
            <a:pPr algn="ctr">
              <a:buNone/>
            </a:pPr>
            <a:endParaRPr lang="en-US" sz="1600" b="1" dirty="0" smtClean="0"/>
          </a:p>
          <a:p>
            <a:pPr algn="ctr">
              <a:buNone/>
            </a:pPr>
            <a:r>
              <a:rPr lang="en-US" sz="2400" b="1" dirty="0" smtClean="0"/>
              <a:t>Spiritual Truth is the controlling factor</a:t>
            </a:r>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r>
              <a:rPr lang="en-US" sz="2400" b="1" dirty="0" smtClean="0"/>
              <a:t>This will enable you to reach a point where your thoughts materialize in character and consciousness.</a:t>
            </a:r>
            <a:endParaRPr lang="en-US" sz="2400" b="1" dirty="0"/>
          </a:p>
        </p:txBody>
      </p:sp>
      <p:pic>
        <p:nvPicPr>
          <p:cNvPr id="4" name="Picture 3" descr="Golden Key.png"/>
          <p:cNvPicPr>
            <a:picLocks noChangeAspect="1"/>
          </p:cNvPicPr>
          <p:nvPr/>
        </p:nvPicPr>
        <p:blipFill>
          <a:blip r:embed="rId2" cstate="print"/>
          <a:stretch>
            <a:fillRect/>
          </a:stretch>
        </p:blipFill>
        <p:spPr>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382000" y="6400800"/>
            <a:ext cx="533400" cy="304800"/>
          </a:xfrm>
          <a:prstGeom prst="rect">
            <a:avLst/>
          </a:prstGeom>
          <a:ln>
            <a:noFill/>
          </a:ln>
          <a:effectLst>
            <a:outerShdw blurRad="292100" dist="139700" dir="2700000" algn="tl" rotWithShape="0">
              <a:srgbClr val="333333">
                <a:alpha val="65000"/>
              </a:srgbClr>
            </a:outerShdw>
          </a:effectLst>
        </p:spPr>
      </p:pic>
      <p:pic>
        <p:nvPicPr>
          <p:cNvPr id="3076" name="Picture 4" descr="C:\Documents and Settings\Peter C. Rogers\Local Settings\Temporary Internet Files\Content.IE5\HV31Q9W5\MCBD06522_0000[1].wmf"/>
          <p:cNvPicPr>
            <a:picLocks noChangeAspect="1" noChangeArrowheads="1"/>
          </p:cNvPicPr>
          <p:nvPr/>
        </p:nvPicPr>
        <p:blipFill>
          <a:blip r:embed="rId4" cstate="print"/>
          <a:srcRect/>
          <a:stretch>
            <a:fillRect/>
          </a:stretch>
        </p:blipFill>
        <p:spPr bwMode="auto">
          <a:xfrm>
            <a:off x="3352800" y="2590800"/>
            <a:ext cx="2764536" cy="2898351"/>
          </a:xfrm>
          <a:prstGeom prst="rect">
            <a:avLst/>
          </a:prstGeom>
          <a:ln>
            <a:noFill/>
          </a:ln>
          <a:effectLst>
            <a:outerShdw blurRad="292100" dist="139700" dir="2700000" algn="tl" rotWithShape="0">
              <a:srgbClr val="333333">
                <a:alpha val="65000"/>
              </a:srgbClr>
            </a:outerShdw>
          </a:effectLst>
        </p:spPr>
      </p:pic>
      <p:pic>
        <p:nvPicPr>
          <p:cNvPr id="3078" name="Picture 6" descr="C:\Documents and Settings\Peter C. Rogers\Local Settings\Temporary Internet Files\Content.IE5\M0VPXDY8\MCj00786250000[1].wmf"/>
          <p:cNvPicPr>
            <a:picLocks noChangeAspect="1" noChangeArrowheads="1"/>
          </p:cNvPicPr>
          <p:nvPr/>
        </p:nvPicPr>
        <p:blipFill>
          <a:blip r:embed="rId5" cstate="print"/>
          <a:srcRect/>
          <a:stretch>
            <a:fillRect/>
          </a:stretch>
        </p:blipFill>
        <p:spPr bwMode="auto">
          <a:xfrm>
            <a:off x="7491809" y="1752600"/>
            <a:ext cx="1195654" cy="362950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083" name="Picture 11" descr="C:\Documents and Settings\Peter C. Rogers\Local Settings\Temporary Internet Files\Content.IE5\ME2O0LVN\MCj04382010000[1].wmf"/>
          <p:cNvPicPr>
            <a:picLocks noChangeAspect="1" noChangeArrowheads="1"/>
          </p:cNvPicPr>
          <p:nvPr/>
        </p:nvPicPr>
        <p:blipFill>
          <a:blip r:embed="rId6" cstate="print"/>
          <a:srcRect/>
          <a:stretch>
            <a:fillRect/>
          </a:stretch>
        </p:blipFill>
        <p:spPr bwMode="auto">
          <a:xfrm>
            <a:off x="0" y="1600200"/>
            <a:ext cx="1396947" cy="1066800"/>
          </a:xfrm>
          <a:prstGeom prst="rect">
            <a:avLst/>
          </a:prstGeom>
          <a:ln>
            <a:noFill/>
          </a:ln>
          <a:effectLst>
            <a:outerShdw blurRad="292100" dist="139700" dir="2700000" algn="tl" rotWithShape="0">
              <a:srgbClr val="333333">
                <a:alpha val="65000"/>
              </a:srgbClr>
            </a:outerShdw>
          </a:effectLst>
        </p:spPr>
      </p:pic>
      <p:pic>
        <p:nvPicPr>
          <p:cNvPr id="9" name="Picture 8"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1" name="Picture 5" descr="C:\Documents and Settings\Peter C. Rogers\Local Settings\Temporary Internet Files\Content.IE5\HDI0Q5IX\MCj03118080000[1].wmf"/>
          <p:cNvPicPr>
            <a:picLocks noChangeAspect="1" noChangeArrowheads="1"/>
          </p:cNvPicPr>
          <p:nvPr/>
        </p:nvPicPr>
        <p:blipFill>
          <a:blip r:embed="rId2" cstate="print"/>
          <a:srcRect/>
          <a:stretch>
            <a:fillRect/>
          </a:stretch>
        </p:blipFill>
        <p:spPr bwMode="auto">
          <a:xfrm>
            <a:off x="3505200" y="3276600"/>
            <a:ext cx="3048000" cy="3312406"/>
          </a:xfrm>
          <a:prstGeom prst="rect">
            <a:avLst/>
          </a:prstGeom>
          <a:ln>
            <a:noFill/>
          </a:ln>
          <a:effectLst>
            <a:outerShdw blurRad="292100" dist="139700" dir="2700000" algn="tl" rotWithShape="0">
              <a:srgbClr val="333333">
                <a:alpha val="65000"/>
              </a:srgbClr>
            </a:outerShdw>
          </a:effectLst>
        </p:spPr>
      </p:pic>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Seventeen</a:t>
            </a:r>
            <a:endParaRPr lang="en-US" dirty="0"/>
          </a:p>
        </p:txBody>
      </p:sp>
      <p:sp>
        <p:nvSpPr>
          <p:cNvPr id="3" name="Content Placeholder 2"/>
          <p:cNvSpPr>
            <a:spLocks noGrp="1"/>
          </p:cNvSpPr>
          <p:nvPr>
            <p:ph idx="1"/>
          </p:nvPr>
        </p:nvSpPr>
        <p:spPr/>
        <p:txBody>
          <a:bodyPr>
            <a:normAutofit/>
          </a:bodyPr>
          <a:lstStyle/>
          <a:p>
            <a:pPr algn="ctr">
              <a:buNone/>
            </a:pPr>
            <a:r>
              <a:rPr lang="en-US" sz="2800" b="1" dirty="0" smtClean="0"/>
              <a:t>Symbols and Reality</a:t>
            </a:r>
          </a:p>
          <a:p>
            <a:pPr algn="ctr">
              <a:buNone/>
            </a:pPr>
            <a:endParaRPr lang="en-US" sz="1600" b="1" dirty="0" smtClean="0"/>
          </a:p>
          <a:p>
            <a:pPr algn="ctr">
              <a:buNone/>
            </a:pPr>
            <a:r>
              <a:rPr lang="en-US" sz="2400" b="1" dirty="0" smtClean="0">
                <a:solidFill>
                  <a:srgbClr val="FF0000"/>
                </a:solidFill>
              </a:rPr>
              <a:t>Your mental discovery and attainment are the result of desire plus concentration.</a:t>
            </a:r>
          </a:p>
          <a:p>
            <a:pPr algn="ctr">
              <a:buNone/>
            </a:pPr>
            <a:endParaRPr lang="en-US" sz="2400" b="1" dirty="0" smtClean="0"/>
          </a:p>
          <a:p>
            <a:pPr algn="just"/>
            <a:r>
              <a:rPr lang="en-US" sz="2400" b="1" dirty="0" smtClean="0"/>
              <a:t>Desire is the strongest mode of action.</a:t>
            </a:r>
          </a:p>
          <a:p>
            <a:pPr algn="just"/>
            <a:endParaRPr lang="en-US" sz="2400" b="1" dirty="0" smtClean="0"/>
          </a:p>
          <a:p>
            <a:pPr algn="just"/>
            <a:r>
              <a:rPr lang="en-US" sz="2400" b="1" dirty="0" smtClean="0"/>
              <a:t>The more persistent the desire, the more authoritative the revelation.</a:t>
            </a:r>
          </a:p>
          <a:p>
            <a:pPr algn="just"/>
            <a:endParaRPr lang="en-US" sz="2400" b="1" dirty="0" smtClean="0"/>
          </a:p>
          <a:p>
            <a:pPr algn="just"/>
            <a:r>
              <a:rPr lang="en-US" sz="2400" b="1" dirty="0" smtClean="0"/>
              <a:t>Desire added to concentration will pull any secret from nature.</a:t>
            </a:r>
          </a:p>
          <a:p>
            <a:pPr algn="ctr">
              <a:buNone/>
            </a:pPr>
            <a:endParaRPr lang="en-US" sz="1600" b="1" dirty="0" smtClean="0"/>
          </a:p>
          <a:p>
            <a:pPr algn="ctr">
              <a:buNone/>
            </a:pPr>
            <a:endParaRPr lang="en-US" sz="2400" b="1" dirty="0"/>
          </a:p>
        </p:txBody>
      </p:sp>
      <p:pic>
        <p:nvPicPr>
          <p:cNvPr id="4" name="Picture 3" descr="Golden Key.png"/>
          <p:cNvPicPr>
            <a:picLocks noChangeAspect="1"/>
          </p:cNvPicPr>
          <p:nvPr/>
        </p:nvPicPr>
        <p:blipFill>
          <a:blip r:embed="rId3"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11" name="Picture 10" descr="Truth Dynamics Logo.jpeg"/>
          <p:cNvPicPr>
            <a:picLocks noChangeAspect="1"/>
          </p:cNvPicPr>
          <p:nvPr/>
        </p:nvPicPr>
        <p:blipFill>
          <a:blip r:embed="rId4" cstate="print"/>
          <a:stretch>
            <a:fillRect/>
          </a:stretch>
        </p:blipFill>
        <p:spPr>
          <a:xfrm>
            <a:off x="8382000" y="6248400"/>
            <a:ext cx="609600" cy="457200"/>
          </a:xfrm>
          <a:prstGeom prst="rect">
            <a:avLst/>
          </a:prstGeom>
          <a:ln>
            <a:noFill/>
          </a:ln>
          <a:effectLst>
            <a:outerShdw blurRad="292100" dist="139700" dir="2700000" algn="tl" rotWithShape="0">
              <a:srgbClr val="333333">
                <a:alpha val="65000"/>
              </a:srgbClr>
            </a:outerShdw>
          </a:effectLst>
        </p:spPr>
      </p:pic>
      <p:pic>
        <p:nvPicPr>
          <p:cNvPr id="4106" name="Picture 10" descr="C:\Documents and Settings\Peter C. Rogers\Local Settings\Temporary Internet Files\Content.IE5\HDI0Q5IX\MCj02391950000[1].wmf"/>
          <p:cNvPicPr>
            <a:picLocks noChangeAspect="1" noChangeArrowheads="1"/>
          </p:cNvPicPr>
          <p:nvPr/>
        </p:nvPicPr>
        <p:blipFill>
          <a:blip r:embed="rId5" cstate="print"/>
          <a:srcRect/>
          <a:stretch>
            <a:fillRect/>
          </a:stretch>
        </p:blipFill>
        <p:spPr bwMode="auto">
          <a:xfrm>
            <a:off x="6858000" y="3048000"/>
            <a:ext cx="1265834" cy="1140547"/>
          </a:xfrm>
          <a:prstGeom prst="rect">
            <a:avLst/>
          </a:prstGeom>
          <a:ln>
            <a:noFill/>
          </a:ln>
          <a:effectLst>
            <a:outerShdw blurRad="292100" dist="139700" dir="2700000" algn="tl" rotWithShape="0">
              <a:srgbClr val="333333">
                <a:alpha val="65000"/>
              </a:srgbClr>
            </a:outerShdw>
          </a:effectLst>
        </p:spPr>
      </p:pic>
      <p:pic>
        <p:nvPicPr>
          <p:cNvPr id="8" name="Picture 7"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6" name="Picture 12" descr="C:\Documents and Settings\Peter C. Rogers\Local Settings\Temporary Internet Files\Content.IE5\HDI0Q5IX\MCj04413640000[1].png"/>
          <p:cNvPicPr>
            <a:picLocks noChangeAspect="1" noChangeArrowheads="1"/>
          </p:cNvPicPr>
          <p:nvPr/>
        </p:nvPicPr>
        <p:blipFill>
          <a:blip r:embed="rId2" cstate="print"/>
          <a:srcRect/>
          <a:stretch>
            <a:fillRect/>
          </a:stretch>
        </p:blipFill>
        <p:spPr bwMode="auto">
          <a:xfrm>
            <a:off x="7086600" y="3810000"/>
            <a:ext cx="1828800" cy="1828800"/>
          </a:xfrm>
          <a:prstGeom prst="rect">
            <a:avLst/>
          </a:prstGeom>
          <a:noFill/>
        </p:spPr>
      </p:pic>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Seventeen</a:t>
            </a:r>
            <a:endParaRPr lang="en-US" dirty="0"/>
          </a:p>
        </p:txBody>
      </p:sp>
      <p:sp>
        <p:nvSpPr>
          <p:cNvPr id="3" name="Content Placeholder 2"/>
          <p:cNvSpPr>
            <a:spLocks noGrp="1"/>
          </p:cNvSpPr>
          <p:nvPr>
            <p:ph idx="1"/>
          </p:nvPr>
        </p:nvSpPr>
        <p:spPr>
          <a:xfrm>
            <a:off x="152400" y="1524000"/>
            <a:ext cx="8839200" cy="5181600"/>
          </a:xfrm>
        </p:spPr>
        <p:txBody>
          <a:bodyPr>
            <a:normAutofit/>
          </a:bodyPr>
          <a:lstStyle/>
          <a:p>
            <a:pPr algn="ctr">
              <a:buNone/>
            </a:pPr>
            <a:r>
              <a:rPr lang="en-US" sz="2800" b="1" dirty="0" smtClean="0"/>
              <a:t>Symbols and Reality</a:t>
            </a:r>
          </a:p>
          <a:p>
            <a:pPr algn="ctr">
              <a:buNone/>
            </a:pPr>
            <a:endParaRPr lang="en-US" sz="2400" b="1" dirty="0" smtClean="0"/>
          </a:p>
          <a:p>
            <a:pPr algn="ctr">
              <a:buNone/>
            </a:pPr>
            <a:r>
              <a:rPr lang="en-US" sz="2400" b="1" dirty="0" smtClean="0">
                <a:solidFill>
                  <a:srgbClr val="00B050"/>
                </a:solidFill>
              </a:rPr>
              <a:t>Your strength is determined by your mental attitude.</a:t>
            </a:r>
          </a:p>
          <a:p>
            <a:pPr algn="ctr">
              <a:buNone/>
            </a:pPr>
            <a:endParaRPr lang="en-US" sz="2400" b="1" dirty="0" smtClean="0"/>
          </a:p>
          <a:p>
            <a:pPr algn="just"/>
            <a:r>
              <a:rPr lang="en-US" sz="2400" b="1" dirty="0" smtClean="0"/>
              <a:t>You attract to you from the invisible domain by holding an unswerving purpose in mind.</a:t>
            </a:r>
          </a:p>
          <a:p>
            <a:pPr algn="just"/>
            <a:endParaRPr lang="en-US" sz="2400" b="1" dirty="0" smtClean="0"/>
          </a:p>
          <a:p>
            <a:r>
              <a:rPr lang="en-US" sz="2400" b="1" dirty="0" smtClean="0"/>
              <a:t>Your thoughts gradually take tangible form.</a:t>
            </a:r>
            <a:r>
              <a:rPr lang="en-US" sz="1000" b="1" dirty="0" smtClean="0"/>
              <a:t>                                      </a:t>
            </a:r>
            <a:r>
              <a:rPr lang="en-US" sz="1400" b="1" dirty="0" smtClean="0"/>
              <a:t>“I can be what I                                                                                                                                                           							                            will to be.”</a:t>
            </a:r>
            <a:endParaRPr lang="en-US" sz="2400" b="1" dirty="0" smtClean="0"/>
          </a:p>
          <a:p>
            <a:pPr algn="just"/>
            <a:r>
              <a:rPr lang="en-US" sz="2400" b="1" dirty="0" smtClean="0"/>
              <a:t>Causes are set in motion that work on your behalf</a:t>
            </a:r>
          </a:p>
          <a:p>
            <a:pPr algn="just"/>
            <a:endParaRPr lang="en-US" sz="2400" b="1" dirty="0" smtClean="0"/>
          </a:p>
          <a:p>
            <a:pPr algn="ctr">
              <a:buNone/>
            </a:pPr>
            <a:r>
              <a:rPr lang="en-US" sz="2400" b="1" i="1" dirty="0" smtClean="0">
                <a:solidFill>
                  <a:srgbClr val="00B050"/>
                </a:solidFill>
                <a:latin typeface="Berlin Sans FB Demi" pitchFamily="34" charset="0"/>
              </a:rPr>
              <a:t>“Your attitude determines your altitude”</a:t>
            </a:r>
          </a:p>
          <a:p>
            <a:pPr algn="just"/>
            <a:endParaRPr lang="en-US" sz="2400" b="1" dirty="0"/>
          </a:p>
        </p:txBody>
      </p:sp>
      <p:pic>
        <p:nvPicPr>
          <p:cNvPr id="4" name="Picture 3" descr="Golden Key.png"/>
          <p:cNvPicPr>
            <a:picLocks noChangeAspect="1"/>
          </p:cNvPicPr>
          <p:nvPr/>
        </p:nvPicPr>
        <p:blipFill>
          <a:blip r:embed="rId3" cstate="print"/>
          <a:stretch>
            <a:fillRect/>
          </a:stretch>
        </p:blipFill>
        <p:spPr>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5135" name="Picture 15" descr="C:\Documents and Settings\Peter C. Rogers\Local Settings\Temporary Internet Files\Content.IE5\M0VPXDY8\MCj04378470000[1].wmf"/>
          <p:cNvPicPr>
            <a:picLocks noChangeAspect="1" noChangeArrowheads="1"/>
          </p:cNvPicPr>
          <p:nvPr/>
        </p:nvPicPr>
        <p:blipFill>
          <a:blip r:embed="rId4" cstate="print"/>
          <a:srcRect/>
          <a:stretch>
            <a:fillRect/>
          </a:stretch>
        </p:blipFill>
        <p:spPr bwMode="auto">
          <a:xfrm>
            <a:off x="8229600" y="1600200"/>
            <a:ext cx="779929" cy="1371600"/>
          </a:xfrm>
          <a:prstGeom prst="rect">
            <a:avLst/>
          </a:prstGeom>
          <a:ln>
            <a:noFill/>
          </a:ln>
          <a:effectLst>
            <a:outerShdw blurRad="292100" dist="139700" dir="2700000" algn="tl" rotWithShape="0">
              <a:srgbClr val="333333">
                <a:alpha val="65000"/>
              </a:srgbClr>
            </a:outerShdw>
          </a:effectLst>
        </p:spPr>
      </p:pic>
      <p:pic>
        <p:nvPicPr>
          <p:cNvPr id="5140" name="Picture 20" descr="C:\Documents and Settings\Peter C. Rogers\Local Settings\Temporary Internet Files\Content.IE5\HDI0Q5IX\MCj04376360000[1].png"/>
          <p:cNvPicPr>
            <a:picLocks noChangeAspect="1" noChangeArrowheads="1"/>
          </p:cNvPicPr>
          <p:nvPr/>
        </p:nvPicPr>
        <p:blipFill>
          <a:blip r:embed="rId5" cstate="print"/>
          <a:srcRect/>
          <a:stretch>
            <a:fillRect/>
          </a:stretch>
        </p:blipFill>
        <p:spPr bwMode="auto">
          <a:xfrm>
            <a:off x="-152400" y="1524000"/>
            <a:ext cx="1600200" cy="1600200"/>
          </a:xfrm>
          <a:prstGeom prst="rect">
            <a:avLst/>
          </a:prstGeom>
          <a:ln>
            <a:noFill/>
          </a:ln>
          <a:effectLst>
            <a:outerShdw blurRad="292100" dist="139700" dir="2700000" algn="tl" rotWithShape="0">
              <a:srgbClr val="333333">
                <a:alpha val="65000"/>
              </a:srgbClr>
            </a:outerShdw>
          </a:effectLst>
        </p:spPr>
      </p:pic>
      <p:pic>
        <p:nvPicPr>
          <p:cNvPr id="28" name="Picture 27" descr="Truth Dynamics Logo.jpeg"/>
          <p:cNvPicPr>
            <a:picLocks noChangeAspect="1"/>
          </p:cNvPicPr>
          <p:nvPr/>
        </p:nvPicPr>
        <p:blipFill>
          <a:blip r:embed="rId6" cstate="print"/>
          <a:stretch>
            <a:fillRect/>
          </a:stretch>
        </p:blipFill>
        <p:spPr>
          <a:xfrm>
            <a:off x="8458200" y="6400800"/>
            <a:ext cx="478971" cy="304800"/>
          </a:xfrm>
          <a:prstGeom prst="rect">
            <a:avLst/>
          </a:prstGeom>
          <a:ln>
            <a:noFill/>
          </a:ln>
          <a:effectLst>
            <a:outerShdw blurRad="292100" dist="139700" dir="2700000" algn="tl" rotWithShape="0">
              <a:srgbClr val="333333">
                <a:alpha val="65000"/>
              </a:srgbClr>
            </a:outerShdw>
          </a:effectLst>
        </p:spPr>
      </p:pic>
      <p:pic>
        <p:nvPicPr>
          <p:cNvPr id="9" name="Picture 8"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Seventeen</a:t>
            </a:r>
            <a:endParaRPr lang="en-US" dirty="0"/>
          </a:p>
        </p:txBody>
      </p:sp>
      <p:sp>
        <p:nvSpPr>
          <p:cNvPr id="3" name="Content Placeholder 2"/>
          <p:cNvSpPr>
            <a:spLocks noGrp="1"/>
          </p:cNvSpPr>
          <p:nvPr>
            <p:ph idx="1"/>
          </p:nvPr>
        </p:nvSpPr>
        <p:spPr>
          <a:xfrm>
            <a:off x="457200" y="1524000"/>
            <a:ext cx="8229600" cy="5181599"/>
          </a:xfrm>
        </p:spPr>
        <p:txBody>
          <a:bodyPr>
            <a:normAutofit/>
          </a:bodyPr>
          <a:lstStyle/>
          <a:p>
            <a:pPr algn="ctr">
              <a:buNone/>
            </a:pPr>
            <a:r>
              <a:rPr lang="en-US" sz="2800" b="1" dirty="0" smtClean="0"/>
              <a:t>Symbols and Reality</a:t>
            </a:r>
          </a:p>
          <a:p>
            <a:pPr algn="ctr">
              <a:buNone/>
            </a:pPr>
            <a:endParaRPr lang="en-US" sz="2400" b="1" dirty="0" smtClean="0"/>
          </a:p>
          <a:p>
            <a:pPr algn="ctr">
              <a:buNone/>
            </a:pPr>
            <a:r>
              <a:rPr lang="en-US" sz="2400" b="1" dirty="0" smtClean="0"/>
              <a:t>Always concentrate on the ideal as an already existing fact.</a:t>
            </a:r>
          </a:p>
          <a:p>
            <a:pPr algn="ctr">
              <a:buNone/>
            </a:pPr>
            <a:endParaRPr lang="en-US" sz="2400" b="1" dirty="0" smtClean="0"/>
          </a:p>
          <a:p>
            <a:pPr algn="ctr">
              <a:buNone/>
            </a:pPr>
            <a:endParaRPr lang="en-US" sz="2800" b="1" dirty="0" smtClean="0"/>
          </a:p>
          <a:p>
            <a:pPr algn="just"/>
            <a:r>
              <a:rPr lang="en-US" sz="2400" b="1" dirty="0" smtClean="0"/>
              <a:t>To eliminate fear              concentrate on courage</a:t>
            </a:r>
          </a:p>
          <a:p>
            <a:pPr algn="just">
              <a:buNone/>
            </a:pPr>
            <a:endParaRPr lang="en-US" sz="2400" b="1" dirty="0" smtClean="0"/>
          </a:p>
          <a:p>
            <a:pPr algn="just"/>
            <a:endParaRPr lang="en-US" sz="2400" b="1" dirty="0" smtClean="0"/>
          </a:p>
          <a:p>
            <a:pPr algn="just"/>
            <a:r>
              <a:rPr lang="en-US" sz="2400" b="1" dirty="0" smtClean="0"/>
              <a:t>To eliminate lack                 concentrate on abundance</a:t>
            </a:r>
          </a:p>
          <a:p>
            <a:pPr algn="just"/>
            <a:endParaRPr lang="en-US" sz="2400" b="1" dirty="0" smtClean="0"/>
          </a:p>
          <a:p>
            <a:pPr algn="just">
              <a:buNone/>
            </a:pPr>
            <a:endParaRPr lang="en-US" sz="2400" b="1" dirty="0" smtClean="0"/>
          </a:p>
          <a:p>
            <a:pPr algn="just"/>
            <a:r>
              <a:rPr lang="en-US" sz="2400" b="1" dirty="0" smtClean="0"/>
              <a:t>To eliminate disease                  concentrate on health</a:t>
            </a:r>
          </a:p>
          <a:p>
            <a:pPr algn="ctr">
              <a:buNone/>
            </a:pPr>
            <a:endParaRPr lang="en-US" sz="1600" b="1" dirty="0" smtClean="0"/>
          </a:p>
          <a:p>
            <a:pPr algn="ctr">
              <a:buNone/>
            </a:pPr>
            <a:endParaRPr lang="en-US" sz="2400" b="1" dirty="0"/>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458200" y="6400800"/>
            <a:ext cx="533400" cy="304800"/>
          </a:xfrm>
          <a:prstGeom prst="rect">
            <a:avLst/>
          </a:prstGeom>
          <a:ln>
            <a:noFill/>
          </a:ln>
          <a:effectLst>
            <a:outerShdw blurRad="292100" dist="139700" dir="2700000" algn="tl" rotWithShape="0">
              <a:srgbClr val="333333">
                <a:alpha val="65000"/>
              </a:srgbClr>
            </a:outerShdw>
          </a:effectLst>
        </p:spPr>
      </p:pic>
      <p:pic>
        <p:nvPicPr>
          <p:cNvPr id="6146" name="Picture 2" descr="C:\Documents and Settings\Peter C. Rogers\Local Settings\Temporary Internet Files\Content.IE5\M0VPXDY8\MCj04244500000[1].wmf"/>
          <p:cNvPicPr>
            <a:picLocks noChangeAspect="1" noChangeArrowheads="1"/>
          </p:cNvPicPr>
          <p:nvPr/>
        </p:nvPicPr>
        <p:blipFill>
          <a:blip r:embed="rId4" cstate="print"/>
          <a:srcRect/>
          <a:stretch>
            <a:fillRect/>
          </a:stretch>
        </p:blipFill>
        <p:spPr bwMode="auto">
          <a:xfrm>
            <a:off x="3276600" y="3276600"/>
            <a:ext cx="732003" cy="773112"/>
          </a:xfrm>
          <a:prstGeom prst="rect">
            <a:avLst/>
          </a:prstGeom>
          <a:ln>
            <a:noFill/>
          </a:ln>
          <a:effectLst>
            <a:outerShdw blurRad="292100" dist="139700" dir="2700000" algn="tl" rotWithShape="0">
              <a:srgbClr val="333333">
                <a:alpha val="65000"/>
              </a:srgbClr>
            </a:outerShdw>
          </a:effectLst>
        </p:spPr>
      </p:pic>
      <p:pic>
        <p:nvPicPr>
          <p:cNvPr id="6160" name="Picture 16" descr="C:\Documents and Settings\Peter C. Rogers\Local Settings\Temporary Internet Files\Content.IE5\HDI0Q5IX\MCj02307540000[1].wmf"/>
          <p:cNvPicPr>
            <a:picLocks noChangeAspect="1" noChangeArrowheads="1"/>
          </p:cNvPicPr>
          <p:nvPr/>
        </p:nvPicPr>
        <p:blipFill>
          <a:blip r:embed="rId5" cstate="print"/>
          <a:srcRect/>
          <a:stretch>
            <a:fillRect/>
          </a:stretch>
        </p:blipFill>
        <p:spPr bwMode="auto">
          <a:xfrm>
            <a:off x="3276600" y="4114800"/>
            <a:ext cx="908922" cy="1106786"/>
          </a:xfrm>
          <a:prstGeom prst="rect">
            <a:avLst/>
          </a:prstGeom>
          <a:ln>
            <a:noFill/>
          </a:ln>
          <a:effectLst>
            <a:outerShdw blurRad="292100" dist="139700" dir="2700000" algn="tl" rotWithShape="0">
              <a:srgbClr val="333333">
                <a:alpha val="65000"/>
              </a:srgbClr>
            </a:outerShdw>
          </a:effectLst>
        </p:spPr>
      </p:pic>
      <p:pic>
        <p:nvPicPr>
          <p:cNvPr id="6169" name="Picture 25" descr="C:\Documents and Settings\Peter C. Rogers\Local Settings\Temporary Internet Files\Content.IE5\HDI0Q5IX\MCHM00492_0000[1].wmf"/>
          <p:cNvPicPr>
            <a:picLocks noChangeAspect="1" noChangeArrowheads="1"/>
          </p:cNvPicPr>
          <p:nvPr/>
        </p:nvPicPr>
        <p:blipFill>
          <a:blip r:embed="rId6" cstate="print"/>
          <a:srcRect/>
          <a:stretch>
            <a:fillRect/>
          </a:stretch>
        </p:blipFill>
        <p:spPr bwMode="auto">
          <a:xfrm>
            <a:off x="3657600" y="5257800"/>
            <a:ext cx="982126" cy="1091489"/>
          </a:xfrm>
          <a:prstGeom prst="rect">
            <a:avLst/>
          </a:prstGeom>
          <a:ln>
            <a:noFill/>
          </a:ln>
          <a:effectLst>
            <a:outerShdw blurRad="292100" dist="139700" dir="2700000" algn="tl" rotWithShape="0">
              <a:srgbClr val="333333">
                <a:alpha val="65000"/>
              </a:srgbClr>
            </a:outerShdw>
          </a:effectLst>
        </p:spPr>
      </p:pic>
      <p:pic>
        <p:nvPicPr>
          <p:cNvPr id="6170" name="Picture 26" descr="C:\Documents and Settings\Peter C. Rogers\Local Settings\Temporary Internet Files\Content.IE5\M0VPXDY8\MCj04405480000[1].wmf"/>
          <p:cNvPicPr>
            <a:picLocks noChangeAspect="1" noChangeArrowheads="1"/>
          </p:cNvPicPr>
          <p:nvPr/>
        </p:nvPicPr>
        <p:blipFill>
          <a:blip r:embed="rId7" cstate="print"/>
          <a:srcRect/>
          <a:stretch>
            <a:fillRect/>
          </a:stretch>
        </p:blipFill>
        <p:spPr bwMode="auto">
          <a:xfrm>
            <a:off x="7696200" y="5181600"/>
            <a:ext cx="717550" cy="1295400"/>
          </a:xfrm>
          <a:prstGeom prst="rect">
            <a:avLst/>
          </a:prstGeom>
          <a:ln>
            <a:noFill/>
          </a:ln>
          <a:effectLst>
            <a:outerShdw blurRad="292100" dist="139700" dir="2700000" algn="tl" rotWithShape="0">
              <a:srgbClr val="333333">
                <a:alpha val="65000"/>
              </a:srgbClr>
            </a:outerShdw>
          </a:effectLst>
        </p:spPr>
      </p:pic>
      <p:pic>
        <p:nvPicPr>
          <p:cNvPr id="6178" name="Picture 34" descr="C:\Documents and Settings\Peter C. Rogers\Local Settings\Temporary Internet Files\Content.IE5\HV31Q9W5\MCj04298190000[1].wmf"/>
          <p:cNvPicPr>
            <a:picLocks noChangeAspect="1" noChangeArrowheads="1"/>
          </p:cNvPicPr>
          <p:nvPr/>
        </p:nvPicPr>
        <p:blipFill>
          <a:blip r:embed="rId8" cstate="print"/>
          <a:srcRect/>
          <a:stretch>
            <a:fillRect/>
          </a:stretch>
        </p:blipFill>
        <p:spPr bwMode="auto">
          <a:xfrm>
            <a:off x="7239000" y="3276600"/>
            <a:ext cx="914400" cy="812800"/>
          </a:xfrm>
          <a:prstGeom prst="rect">
            <a:avLst/>
          </a:prstGeom>
          <a:ln>
            <a:noFill/>
          </a:ln>
          <a:effectLst>
            <a:outerShdw blurRad="292100" dist="139700" dir="2700000" algn="tl" rotWithShape="0">
              <a:srgbClr val="333333">
                <a:alpha val="65000"/>
              </a:srgbClr>
            </a:outerShdw>
          </a:effectLst>
        </p:spPr>
      </p:pic>
      <p:pic>
        <p:nvPicPr>
          <p:cNvPr id="6180" name="Picture 36" descr="C:\Documents and Settings\Peter C. Rogers\Local Settings\Temporary Internet Files\Content.IE5\M0VPXDY8\MPj04384790000[1].jpg"/>
          <p:cNvPicPr>
            <a:picLocks noChangeAspect="1" noChangeArrowheads="1"/>
          </p:cNvPicPr>
          <p:nvPr/>
        </p:nvPicPr>
        <p:blipFill>
          <a:blip r:embed="rId9" cstate="print"/>
          <a:srcRect/>
          <a:stretch>
            <a:fillRect/>
          </a:stretch>
        </p:blipFill>
        <p:spPr bwMode="auto">
          <a:xfrm>
            <a:off x="7848599" y="4191000"/>
            <a:ext cx="672665" cy="990600"/>
          </a:xfrm>
          <a:prstGeom prst="rect">
            <a:avLst/>
          </a:prstGeom>
          <a:ln>
            <a:noFill/>
          </a:ln>
          <a:effectLst>
            <a:outerShdw blurRad="292100" dist="139700" dir="2700000" algn="tl" rotWithShape="0">
              <a:srgbClr val="333333">
                <a:alpha val="65000"/>
              </a:srgbClr>
            </a:outerShdw>
          </a:effectLst>
        </p:spPr>
      </p:pic>
      <p:pic>
        <p:nvPicPr>
          <p:cNvPr id="12" name="Picture 11"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Seventeen</a:t>
            </a:r>
            <a:br>
              <a:rPr lang="en-US" dirty="0" smtClean="0"/>
            </a:br>
            <a:r>
              <a:rPr lang="en-US" dirty="0" smtClean="0"/>
              <a:t>Main Points</a:t>
            </a:r>
            <a:endParaRPr lang="en-US" dirty="0"/>
          </a:p>
        </p:txBody>
      </p:sp>
      <p:sp>
        <p:nvSpPr>
          <p:cNvPr id="3" name="Content Placeholder 2"/>
          <p:cNvSpPr>
            <a:spLocks noGrp="1"/>
          </p:cNvSpPr>
          <p:nvPr>
            <p:ph idx="1"/>
          </p:nvPr>
        </p:nvSpPr>
        <p:spPr>
          <a:xfrm>
            <a:off x="457200" y="1775191"/>
            <a:ext cx="8229600" cy="4854209"/>
          </a:xfrm>
        </p:spPr>
        <p:txBody>
          <a:bodyPr>
            <a:normAutofit fontScale="85000" lnSpcReduction="20000"/>
          </a:bodyPr>
          <a:lstStyle/>
          <a:p>
            <a:pPr algn="just"/>
            <a:r>
              <a:rPr lang="en-US" b="1" dirty="0" smtClean="0"/>
              <a:t>True concentration is becoming identified only with your ideal and nothing else.</a:t>
            </a:r>
          </a:p>
          <a:p>
            <a:pPr algn="just"/>
            <a:endParaRPr lang="en-US" b="1" dirty="0" smtClean="0"/>
          </a:p>
          <a:p>
            <a:pPr algn="just"/>
            <a:r>
              <a:rPr lang="en-US" b="1" dirty="0" smtClean="0"/>
              <a:t>This sets invisible forces in motion that irresistibly bring about conditions corresponding to your thoughts.</a:t>
            </a:r>
          </a:p>
          <a:p>
            <a:pPr algn="just"/>
            <a:endParaRPr lang="en-US" b="1" dirty="0" smtClean="0"/>
          </a:p>
          <a:p>
            <a:pPr algn="just"/>
            <a:r>
              <a:rPr lang="en-US" b="1" dirty="0" smtClean="0"/>
              <a:t>Spiritual Truth is the controlling factor because the nature of your desire must be in harmony with Natural Law.</a:t>
            </a:r>
          </a:p>
          <a:p>
            <a:pPr algn="just"/>
            <a:endParaRPr lang="en-US" b="1" dirty="0" smtClean="0"/>
          </a:p>
          <a:p>
            <a:pPr algn="just"/>
            <a:r>
              <a:rPr lang="en-US" b="1" dirty="0" smtClean="0"/>
              <a:t>Thought is transmuted into character which becomes the magnet that creates your environment.</a:t>
            </a:r>
          </a:p>
          <a:p>
            <a:pPr algn="just"/>
            <a:endParaRPr lang="en-US" dirty="0" smtClean="0"/>
          </a:p>
          <a:p>
            <a:pPr algn="just"/>
            <a:endParaRPr lang="en-US" dirty="0" smtClean="0"/>
          </a:p>
          <a:p>
            <a:pPr algn="just"/>
            <a:endParaRPr lang="en-US" dirty="0" smtClean="0"/>
          </a:p>
        </p:txBody>
      </p:sp>
      <p:pic>
        <p:nvPicPr>
          <p:cNvPr id="4" name="Picture 3" descr="Golden Key.png"/>
          <p:cNvPicPr>
            <a:picLocks noChangeAspect="1"/>
          </p:cNvPicPr>
          <p:nvPr/>
        </p:nvPicPr>
        <p:blipFill>
          <a:blip r:embed="rId2" cstate="print"/>
          <a:stretch>
            <a:fillRect/>
          </a:stretch>
        </p:blipFill>
        <p:spPr>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458200" y="6324600"/>
            <a:ext cx="533400" cy="381000"/>
          </a:xfrm>
          <a:prstGeom prst="rect">
            <a:avLst/>
          </a:prstGeom>
          <a:ln>
            <a:noFill/>
          </a:ln>
          <a:effectLst>
            <a:outerShdw blurRad="292100" dist="139700" dir="2700000" algn="tl" rotWithShape="0">
              <a:srgbClr val="333333">
                <a:alpha val="65000"/>
              </a:srgbClr>
            </a:outerShdw>
          </a:effectLst>
        </p:spPr>
      </p:pic>
      <p:pic>
        <p:nvPicPr>
          <p:cNvPr id="7" name="Picture 6"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Seventeen</a:t>
            </a:r>
            <a:br>
              <a:rPr lang="en-US" dirty="0" smtClean="0"/>
            </a:br>
            <a:r>
              <a:rPr lang="en-US" dirty="0" smtClean="0"/>
              <a:t>Main Points</a:t>
            </a:r>
            <a:endParaRPr lang="en-US" dirty="0"/>
          </a:p>
        </p:txBody>
      </p:sp>
      <p:sp>
        <p:nvSpPr>
          <p:cNvPr id="3" name="Content Placeholder 2"/>
          <p:cNvSpPr>
            <a:spLocks noGrp="1"/>
          </p:cNvSpPr>
          <p:nvPr>
            <p:ph idx="1"/>
          </p:nvPr>
        </p:nvSpPr>
        <p:spPr>
          <a:xfrm>
            <a:off x="457200" y="1775191"/>
            <a:ext cx="8229600" cy="4930409"/>
          </a:xfrm>
        </p:spPr>
        <p:txBody>
          <a:bodyPr>
            <a:normAutofit fontScale="85000" lnSpcReduction="20000"/>
          </a:bodyPr>
          <a:lstStyle/>
          <a:p>
            <a:pPr algn="just"/>
            <a:r>
              <a:rPr lang="en-US" b="1" dirty="0" smtClean="0"/>
              <a:t>Your mental element is the controlling factor because your mind is the ruler and creator of all form and events.</a:t>
            </a:r>
          </a:p>
          <a:p>
            <a:pPr algn="just"/>
            <a:endParaRPr lang="en-US" b="1" dirty="0" smtClean="0"/>
          </a:p>
          <a:p>
            <a:pPr algn="just"/>
            <a:r>
              <a:rPr lang="en-US" b="1" dirty="0" smtClean="0"/>
              <a:t>Concentration operates by development of perception, wisdom, intuition and sagacity.</a:t>
            </a:r>
          </a:p>
          <a:p>
            <a:pPr algn="just"/>
            <a:endParaRPr lang="en-US" b="1" dirty="0" smtClean="0"/>
          </a:p>
          <a:p>
            <a:pPr algn="just"/>
            <a:r>
              <a:rPr lang="en-US" b="1" dirty="0" smtClean="0"/>
              <a:t>Intuition is superior to reason because it does not depend on experience or memory and brings about your solution through unknown means.</a:t>
            </a:r>
          </a:p>
          <a:p>
            <a:pPr algn="just"/>
            <a:endParaRPr lang="en-US" b="1" dirty="0" smtClean="0"/>
          </a:p>
          <a:p>
            <a:pPr algn="just"/>
            <a:r>
              <a:rPr lang="en-US" b="1" dirty="0" smtClean="0"/>
              <a:t>When you pursue the symbols of reality they usually fade because it is only the outward form of the spiritual activity within.</a:t>
            </a:r>
            <a:endParaRPr lang="en-US" b="1" dirty="0"/>
          </a:p>
        </p:txBody>
      </p:sp>
      <p:pic>
        <p:nvPicPr>
          <p:cNvPr id="4" name="Picture 3"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458200" y="6324600"/>
            <a:ext cx="533400" cy="3810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137</TotalTime>
  <Words>644</Words>
  <Application>Microsoft Office PowerPoint</Application>
  <PresentationFormat>On-screen Show (4:3)</PresentationFormat>
  <Paragraphs>110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Module</vt:lpstr>
      <vt:lpstr>Master Key System Part Seventeen      “Symbols and Reality”</vt:lpstr>
      <vt:lpstr>Master Key System Part Seventeen</vt:lpstr>
      <vt:lpstr>Master Key System Part Seventeen</vt:lpstr>
      <vt:lpstr>Master Key System Part Seventeen</vt:lpstr>
      <vt:lpstr>Master Key System Part Seventeen</vt:lpstr>
      <vt:lpstr>Master Key System Part Seventeen</vt:lpstr>
      <vt:lpstr>Master Key System Part Seventeen</vt:lpstr>
      <vt:lpstr>Part Seventeen Main Points</vt:lpstr>
      <vt:lpstr>Part Seventeen Main Points</vt:lpstr>
      <vt:lpstr>Part Seventeen Study Questions</vt:lpstr>
      <vt:lpstr>Part Seventeen Study 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Key System Part Seventeen</dc:title>
  <dc:creator>Peter C. Rogers</dc:creator>
  <cp:lastModifiedBy>Peter C. Rogers</cp:lastModifiedBy>
  <cp:revision>39</cp:revision>
  <dcterms:created xsi:type="dcterms:W3CDTF">2010-02-20T19:48:26Z</dcterms:created>
  <dcterms:modified xsi:type="dcterms:W3CDTF">2012-12-21T04:46:27Z</dcterms:modified>
</cp:coreProperties>
</file>