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2F9184-7AAE-46D0-BEF9-583F9292FB6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75A320-74B8-4308-B8C8-1373BE86D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“Utilizing The Omnipotent Power”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1219200"/>
            <a:ext cx="3371850" cy="3371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72200"/>
            <a:ext cx="14478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Seven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The material for securing and constructing your mental image is carried out by millions of brain cells.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FFC000"/>
                </a:solidFill>
              </a:rPr>
              <a:t>Law of Attraction </a:t>
            </a:r>
            <a:r>
              <a:rPr lang="en-US" b="1" dirty="0" smtClean="0"/>
              <a:t>is the method that brings about all conditions and experiences in the objective world.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three steps necessary are (1) </a:t>
            </a:r>
            <a:r>
              <a:rPr lang="en-US" b="1" i="1" dirty="0" smtClean="0">
                <a:solidFill>
                  <a:srgbClr val="FFC000"/>
                </a:solidFill>
              </a:rPr>
              <a:t>Earnest Desire; </a:t>
            </a:r>
            <a:r>
              <a:rPr lang="en-US" b="1" dirty="0" smtClean="0"/>
              <a:t>(2) </a:t>
            </a:r>
            <a:r>
              <a:rPr lang="en-US" b="1" i="1" dirty="0" smtClean="0">
                <a:solidFill>
                  <a:srgbClr val="FFC000"/>
                </a:solidFill>
              </a:rPr>
              <a:t>Confident Expectation; </a:t>
            </a:r>
            <a:r>
              <a:rPr lang="en-US" b="1" dirty="0" smtClean="0"/>
              <a:t>(3) </a:t>
            </a:r>
            <a:r>
              <a:rPr lang="en-US" b="1" i="1" dirty="0" smtClean="0">
                <a:solidFill>
                  <a:srgbClr val="FFC000"/>
                </a:solidFill>
              </a:rPr>
              <a:t>Firm Demand.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Many fail because they concentrate on loss, disease and disaster only bringing the things they fear upon them.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Only concentrate on what you want not on what you don’t want.</a:t>
            </a: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Seven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5029201"/>
          </a:xfrm>
        </p:spPr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61"/>
            </a:pPr>
            <a:r>
              <a:rPr lang="en-US" b="1" dirty="0" smtClean="0"/>
              <a:t>What is Visualization?  </a:t>
            </a:r>
            <a:r>
              <a:rPr lang="en-US" b="1" i="1" dirty="0" smtClean="0">
                <a:solidFill>
                  <a:srgbClr val="FFC000"/>
                </a:solidFill>
              </a:rPr>
              <a:t>The process of making mental pictures.</a:t>
            </a:r>
          </a:p>
          <a:p>
            <a:pPr marL="633222" indent="-514350" algn="just">
              <a:buAutoNum type="arabicPeriod" startAt="61"/>
            </a:pPr>
            <a:endParaRPr lang="en-US" b="1" dirty="0" smtClean="0"/>
          </a:p>
          <a:p>
            <a:pPr marL="633222" indent="-514350" algn="just">
              <a:buAutoNum type="arabicPeriod" startAt="61"/>
            </a:pPr>
            <a:r>
              <a:rPr lang="en-US" b="1" dirty="0" smtClean="0"/>
              <a:t>What is the result of this method of thought?  </a:t>
            </a:r>
            <a:r>
              <a:rPr lang="en-US" b="1" i="1" dirty="0" smtClean="0">
                <a:solidFill>
                  <a:srgbClr val="FFC000"/>
                </a:solidFill>
              </a:rPr>
              <a:t>By holding the image or picture in mind, you can gradually but surely bring the thing nearer to you. </a:t>
            </a:r>
            <a:r>
              <a:rPr lang="en-US" b="1" i="1" u="sng" dirty="0" smtClean="0">
                <a:solidFill>
                  <a:srgbClr val="FFC000"/>
                </a:solidFill>
              </a:rPr>
              <a:t>“You can be what you will to be.”</a:t>
            </a:r>
          </a:p>
          <a:p>
            <a:pPr marL="633222" indent="-514350" algn="just">
              <a:buAutoNum type="arabicPeriod" startAt="61"/>
            </a:pPr>
            <a:endParaRPr lang="en-US" b="1" dirty="0" smtClean="0"/>
          </a:p>
          <a:p>
            <a:pPr marL="633222" indent="-514350" algn="just">
              <a:buAutoNum type="arabicPeriod" startAt="61"/>
            </a:pPr>
            <a:r>
              <a:rPr lang="en-US" b="1" dirty="0" smtClean="0"/>
              <a:t>What is Idealization?  </a:t>
            </a:r>
            <a:r>
              <a:rPr lang="en-US" b="1" i="1" dirty="0" smtClean="0">
                <a:solidFill>
                  <a:srgbClr val="FFC000"/>
                </a:solidFill>
              </a:rPr>
              <a:t>It is a process of visualizing or idealizing the plans which will eventually materialize in your object world.</a:t>
            </a:r>
          </a:p>
          <a:p>
            <a:pPr marL="633222" indent="-514350" algn="just">
              <a:buAutoNum type="arabicPeriod" startAt="61"/>
            </a:pPr>
            <a:endParaRPr lang="en-US" b="1" dirty="0" smtClean="0"/>
          </a:p>
          <a:p>
            <a:pPr marL="633222" indent="-514350" algn="just">
              <a:buAutoNum type="arabicPeriod" startAt="61"/>
            </a:pPr>
            <a:r>
              <a:rPr lang="en-US" b="1" dirty="0" smtClean="0"/>
              <a:t>Why are clearness and accuracy necessary?  </a:t>
            </a:r>
            <a:r>
              <a:rPr lang="en-US" b="1" i="1" dirty="0" smtClean="0">
                <a:solidFill>
                  <a:srgbClr val="FFC000"/>
                </a:solidFill>
              </a:rPr>
              <a:t>Because “seeing” creates “feeling” and “feeling” creates “being.”  First the mental, then the emotional, then the illimitable possibilities of achievement.</a:t>
            </a:r>
          </a:p>
          <a:p>
            <a:pPr marL="633222" indent="-514350" algn="just">
              <a:buAutoNum type="arabicPeriod" startAt="61"/>
            </a:pPr>
            <a:endParaRPr lang="en-US" b="1" dirty="0" smtClean="0"/>
          </a:p>
          <a:p>
            <a:pPr marL="633222" indent="-514350" algn="just">
              <a:buAutoNum type="arabicPeriod" startAt="61"/>
            </a:pPr>
            <a:r>
              <a:rPr lang="en-US" b="1" smtClean="0"/>
              <a:t>How </a:t>
            </a:r>
            <a:r>
              <a:rPr lang="en-US" b="1" dirty="0" smtClean="0"/>
              <a:t>are they obtained?  </a:t>
            </a:r>
            <a:r>
              <a:rPr lang="en-US" b="1" i="1" dirty="0" smtClean="0">
                <a:solidFill>
                  <a:srgbClr val="FFC000"/>
                </a:solidFill>
              </a:rPr>
              <a:t>Each repeated action renders the image more accurate than the former one.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Seven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66"/>
            </a:pPr>
            <a:r>
              <a:rPr lang="en-US" b="1" dirty="0" smtClean="0"/>
              <a:t>How is the material for the construction of your mental image secured?  </a:t>
            </a:r>
            <a:r>
              <a:rPr lang="en-US" b="1" i="1" dirty="0" smtClean="0">
                <a:solidFill>
                  <a:srgbClr val="FFC000"/>
                </a:solidFill>
              </a:rPr>
              <a:t>By millions of mental workers called brain cells.</a:t>
            </a:r>
          </a:p>
          <a:p>
            <a:pPr marL="633222" indent="-514350" algn="just">
              <a:buAutoNum type="arabicPeriod" startAt="66"/>
            </a:pPr>
            <a:endParaRPr lang="en-US" b="1" dirty="0" smtClean="0"/>
          </a:p>
          <a:p>
            <a:pPr marL="633222" indent="-514350" algn="just">
              <a:buAutoNum type="arabicPeriod" startAt="66"/>
            </a:pPr>
            <a:r>
              <a:rPr lang="en-US" b="1" dirty="0" smtClean="0"/>
              <a:t>How are the necessary conditions for bringing about the materialization of your ideal in the objective world secured? </a:t>
            </a:r>
            <a:r>
              <a:rPr lang="en-US" b="1" i="1" dirty="0" smtClean="0">
                <a:solidFill>
                  <a:srgbClr val="FFC000"/>
                </a:solidFill>
              </a:rPr>
              <a:t>By the Law of Attraction.  The natural law by which all conditions and experiences are brought about.</a:t>
            </a:r>
          </a:p>
          <a:p>
            <a:pPr marL="633222" indent="-514350" algn="just">
              <a:buAutoNum type="arabicPeriod" startAt="66"/>
            </a:pPr>
            <a:endParaRPr lang="en-US" b="1" dirty="0" smtClean="0"/>
          </a:p>
          <a:p>
            <a:pPr marL="633222" indent="-514350" algn="just">
              <a:buAutoNum type="arabicPeriod" startAt="66"/>
            </a:pPr>
            <a:r>
              <a:rPr lang="en-US" b="1" dirty="0" smtClean="0"/>
              <a:t>What three steps are necessary in order to bring this law into operation?  </a:t>
            </a:r>
            <a:r>
              <a:rPr lang="en-US" b="1" i="1" dirty="0" smtClean="0">
                <a:solidFill>
                  <a:srgbClr val="FFC000"/>
                </a:solidFill>
              </a:rPr>
              <a:t>Earnest Desire, Confident Expectation, Firm Demand.</a:t>
            </a:r>
          </a:p>
          <a:p>
            <a:pPr marL="633222" indent="-514350" algn="just">
              <a:buAutoNum type="arabicPeriod" startAt="66"/>
            </a:pPr>
            <a:endParaRPr lang="en-US" b="1" dirty="0" smtClean="0"/>
          </a:p>
          <a:p>
            <a:pPr marL="633222" indent="-514350" algn="just">
              <a:buAutoNum type="arabicPeriod" startAt="66"/>
            </a:pPr>
            <a:r>
              <a:rPr lang="en-US" b="1" dirty="0" smtClean="0"/>
              <a:t>Why do many fail? </a:t>
            </a:r>
            <a:r>
              <a:rPr lang="en-US" b="1" i="1" dirty="0" smtClean="0">
                <a:solidFill>
                  <a:srgbClr val="FFC000"/>
                </a:solidFill>
              </a:rPr>
              <a:t>Because they concentrate on loss, disease and disaster. The law is operating perfectly; the things they fear are coming upon them.</a:t>
            </a:r>
          </a:p>
          <a:p>
            <a:pPr marL="633222" indent="-514350" algn="just">
              <a:buAutoNum type="arabicPeriod" startAt="66"/>
            </a:pPr>
            <a:endParaRPr lang="en-US" b="1" dirty="0" smtClean="0"/>
          </a:p>
          <a:p>
            <a:pPr marL="633222" indent="-514350" algn="just">
              <a:buAutoNum type="arabicPeriod" startAt="66"/>
            </a:pPr>
            <a:r>
              <a:rPr lang="en-US" b="1" dirty="0" smtClean="0"/>
              <a:t>What is the alternative?  </a:t>
            </a:r>
            <a:r>
              <a:rPr lang="en-US" b="1" i="1" dirty="0" smtClean="0">
                <a:solidFill>
                  <a:srgbClr val="FFC000"/>
                </a:solidFill>
              </a:rPr>
              <a:t>Concentrate on the ideals which you desire to see manifested in your life.</a:t>
            </a: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The </a:t>
            </a:r>
            <a:r>
              <a:rPr lang="en-US" sz="2400" b="1" u="sng" dirty="0" smtClean="0">
                <a:solidFill>
                  <a:srgbClr val="FF0000"/>
                </a:solidFill>
              </a:rPr>
              <a:t>Objective</a:t>
            </a:r>
            <a:r>
              <a:rPr lang="en-US" sz="2400" b="1" dirty="0" smtClean="0"/>
              <a:t> is the physical, visible and personal which is recognized by the five senses. (Body, brain and nerves)</a:t>
            </a:r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</a:t>
            </a:r>
            <a:r>
              <a:rPr lang="en-US" sz="2400" b="1" u="sng" dirty="0" smtClean="0">
                <a:solidFill>
                  <a:srgbClr val="FF0000"/>
                </a:solidFill>
              </a:rPr>
              <a:t>Subjective</a:t>
            </a:r>
            <a:r>
              <a:rPr lang="en-US" sz="2400" b="1" dirty="0" smtClean="0"/>
              <a:t> is the spiritual, the invisible, the impersonal.</a:t>
            </a:r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3739197.th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3429000"/>
            <a:ext cx="1219200" cy="1209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3766053.cnw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" y="3505200"/>
            <a:ext cx="1140239" cy="1123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 descr="3897762.th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4600" y="3429000"/>
            <a:ext cx="1200150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 descr="4026948.thm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7400" y="3505200"/>
            <a:ext cx="885825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 descr="3840377.thm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43800" y="3429000"/>
            <a:ext cx="904875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Visualization is the process of making mental images.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images are the mold or model which will serve as a pattern from which your future will emerge.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3861548.th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3048000"/>
            <a:ext cx="3886200" cy="1114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4022180.th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90800" y="5410200"/>
            <a:ext cx="3886200" cy="10566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The three steps to creation are: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Idealization          -  Think It </a:t>
            </a:r>
            <a:r>
              <a:rPr lang="en-US" sz="2400" b="1" dirty="0" smtClean="0">
                <a:solidFill>
                  <a:srgbClr val="FF0000"/>
                </a:solidFill>
              </a:rPr>
              <a:t>(Most important) </a:t>
            </a:r>
          </a:p>
          <a:p>
            <a:pPr algn="just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/>
              <a:t>Visualization       -   See It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Materialization  -    Create It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Peter C. Rogers\Local Settings\Temporary Internet Files\Content.IE5\ME2O0LVN\MCj0150563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2819400"/>
            <a:ext cx="958840" cy="1122504"/>
          </a:xfrm>
          <a:prstGeom prst="rect">
            <a:avLst/>
          </a:prstGeom>
          <a:noFill/>
        </p:spPr>
      </p:pic>
      <p:pic>
        <p:nvPicPr>
          <p:cNvPr id="1028" name="Picture 4" descr="C:\Documents and Settings\Peter C. Rogers\Local Settings\Temporary Internet Files\Content.IE5\HDI0Q5IX\MPj0442473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3886200"/>
            <a:ext cx="1066800" cy="1403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3916467.th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00600" y="5181600"/>
            <a:ext cx="1142314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Clearness and accuracy are obtained only by repeatedly having the image in mind.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Each repeated action renders the image more clear and accurate than before.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The outward manifestation will be proportionate to the clearness and accuracy of your image.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3781479.th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2930" y="1600200"/>
            <a:ext cx="714375" cy="914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3940573.th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5581094"/>
            <a:ext cx="904875" cy="11245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400" b="1" u="sng" dirty="0" smtClean="0"/>
              <a:t>Earnest Desire </a:t>
            </a:r>
            <a:r>
              <a:rPr lang="en-US" sz="2400" b="1" dirty="0" smtClean="0"/>
              <a:t>will bring about </a:t>
            </a:r>
            <a:r>
              <a:rPr lang="en-US" sz="2400" b="1" u="sng" dirty="0" smtClean="0"/>
              <a:t>Confident Expectation </a:t>
            </a:r>
            <a:r>
              <a:rPr lang="en-US" sz="2400" b="1" dirty="0" smtClean="0"/>
              <a:t>which will be reinforced by </a:t>
            </a:r>
            <a:r>
              <a:rPr lang="en-US" sz="2400" b="1" u="sng" dirty="0" smtClean="0"/>
              <a:t>Firm Demand.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>
                <a:solidFill>
                  <a:srgbClr val="FFC000"/>
                </a:solidFill>
              </a:rPr>
              <a:t>Earnest Desire		=	Feeling/Vitality</a:t>
            </a:r>
          </a:p>
          <a:p>
            <a:pPr algn="just"/>
            <a:endParaRPr lang="en-US" sz="24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C000"/>
                </a:solidFill>
              </a:rPr>
              <a:t>Confident Expectation	=	Thought</a:t>
            </a:r>
          </a:p>
          <a:p>
            <a:pPr algn="just"/>
            <a:endParaRPr lang="en-US" sz="24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C000"/>
                </a:solidFill>
              </a:rPr>
              <a:t>Firm Demand		=	Will/Steady</a:t>
            </a:r>
            <a:endParaRPr lang="en-US" sz="2400" b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You’ve been taught to look </a:t>
            </a:r>
            <a:r>
              <a:rPr lang="en-US" sz="2400" b="1" i="1" dirty="0" smtClean="0">
                <a:solidFill>
                  <a:srgbClr val="FFC000"/>
                </a:solidFill>
              </a:rPr>
              <a:t>“outside” </a:t>
            </a:r>
            <a:r>
              <a:rPr lang="en-US" sz="2400" b="1" dirty="0" smtClean="0"/>
              <a:t>yourself for strength and power.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You’ve been taught to look everywhere but </a:t>
            </a:r>
            <a:r>
              <a:rPr lang="en-US" sz="2400" b="1" i="1" dirty="0" smtClean="0">
                <a:solidFill>
                  <a:srgbClr val="FFC000"/>
                </a:solidFill>
              </a:rPr>
              <a:t>“within.”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You’ve been taught that this power is something supernatural.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Utilizing The Omnipotent Power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Create ideals only!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Don’t think about external conditions.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Make your inner world beautiful and the outer world will express and manifest your inner condition.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Once you realize your power to create ideals you can project them into the world of effect.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Seven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Visualization is the process of making mental pictures.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This method allows you to gradually bring things into your life.  </a:t>
            </a:r>
            <a:r>
              <a:rPr lang="en-US" b="1" i="1" dirty="0" smtClean="0">
                <a:solidFill>
                  <a:srgbClr val="FFC000"/>
                </a:solidFill>
              </a:rPr>
              <a:t>“You can be what you will to be.”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Idealization is the process of visualizing the plans you want to materialize.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Clearness and accuracy are necessary because </a:t>
            </a:r>
            <a:r>
              <a:rPr lang="en-US" b="1" i="1" dirty="0" smtClean="0">
                <a:solidFill>
                  <a:srgbClr val="FFC000"/>
                </a:solidFill>
              </a:rPr>
              <a:t>“seeing” </a:t>
            </a:r>
            <a:r>
              <a:rPr lang="en-US" b="1" dirty="0" smtClean="0"/>
              <a:t>creates </a:t>
            </a:r>
            <a:r>
              <a:rPr lang="en-US" b="1" i="1" dirty="0" smtClean="0">
                <a:solidFill>
                  <a:srgbClr val="FFC000"/>
                </a:solidFill>
              </a:rPr>
              <a:t>“feeling” </a:t>
            </a:r>
            <a:r>
              <a:rPr lang="en-US" b="1" dirty="0" smtClean="0"/>
              <a:t>and </a:t>
            </a:r>
            <a:r>
              <a:rPr lang="en-US" b="1" i="1" dirty="0" smtClean="0">
                <a:solidFill>
                  <a:srgbClr val="FFC000"/>
                </a:solidFill>
              </a:rPr>
              <a:t>“feeling” </a:t>
            </a:r>
            <a:r>
              <a:rPr lang="en-US" b="1" dirty="0" smtClean="0"/>
              <a:t>creates </a:t>
            </a:r>
            <a:r>
              <a:rPr lang="en-US" b="1" i="1" dirty="0" smtClean="0">
                <a:solidFill>
                  <a:srgbClr val="FFC000"/>
                </a:solidFill>
              </a:rPr>
              <a:t>“being.”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Each repeated action renders the image more accurate than before. </a:t>
            </a: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</TotalTime>
  <Words>731</Words>
  <Application>Microsoft Office PowerPoint</Application>
  <PresentationFormat>On-screen Show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Master Key System Part Seven      “Utilizing The Omnipotent Power”</vt:lpstr>
      <vt:lpstr>Master Key System Part Seven</vt:lpstr>
      <vt:lpstr>Master Key System Part Seven</vt:lpstr>
      <vt:lpstr>Master Key System Part Seven</vt:lpstr>
      <vt:lpstr>Master Key System Part Seven</vt:lpstr>
      <vt:lpstr>Master Key System Part Seven</vt:lpstr>
      <vt:lpstr>Master Key System Part Seven</vt:lpstr>
      <vt:lpstr>Master Key System Part Seven</vt:lpstr>
      <vt:lpstr>Part Seven Main Points</vt:lpstr>
      <vt:lpstr>Part Seven Main Points</vt:lpstr>
      <vt:lpstr>Part Seven Study Questions</vt:lpstr>
      <vt:lpstr>Part Seven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Seven      “Utilizing The Omnipotent Power”</dc:title>
  <dc:creator>Peter C. Rogers</dc:creator>
  <cp:lastModifiedBy>Peter C. Rogers</cp:lastModifiedBy>
  <cp:revision>32</cp:revision>
  <dcterms:created xsi:type="dcterms:W3CDTF">2010-03-05T02:45:17Z</dcterms:created>
  <dcterms:modified xsi:type="dcterms:W3CDTF">2012-12-21T04:46:16Z</dcterms:modified>
</cp:coreProperties>
</file>