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2" r:id="rId4"/>
    <p:sldId id="258" r:id="rId5"/>
    <p:sldId id="259" r:id="rId6"/>
    <p:sldId id="260" r:id="rId7"/>
    <p:sldId id="261" r:id="rId8"/>
    <p:sldId id="263" r:id="rId9"/>
    <p:sldId id="264" r:id="rId10"/>
    <p:sldId id="265" r:id="rId11"/>
    <p:sldId id="266"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709A365B-AAC0-459B-AB6D-05E26B4B53D9}" type="datetimeFigureOut">
              <a:rPr lang="en-US" smtClean="0"/>
              <a:pPr/>
              <a:t>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497381-092F-4EA5-A061-12468EF6D7C4}" type="slidenum">
              <a:rPr lang="en-US" smtClean="0"/>
              <a:pPr/>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09A365B-AAC0-459B-AB6D-05E26B4B53D9}" type="datetimeFigureOut">
              <a:rPr lang="en-US" smtClean="0"/>
              <a:pPr/>
              <a:t>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497381-092F-4EA5-A061-12468EF6D7C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09A365B-AAC0-459B-AB6D-05E26B4B53D9}" type="datetimeFigureOut">
              <a:rPr lang="en-US" smtClean="0"/>
              <a:pPr/>
              <a:t>12/20/12</a:t>
            </a:fld>
            <a:endParaRPr lang="en-US"/>
          </a:p>
        </p:txBody>
      </p:sp>
      <p:sp>
        <p:nvSpPr>
          <p:cNvPr id="5" name="Footer Placeholder 4"/>
          <p:cNvSpPr>
            <a:spLocks noGrp="1"/>
          </p:cNvSpPr>
          <p:nvPr>
            <p:ph type="ftr" sz="quarter" idx="11"/>
          </p:nvPr>
        </p:nvSpPr>
        <p:spPr>
          <a:xfrm>
            <a:off x="2640597" y="6377459"/>
            <a:ext cx="3836404" cy="365125"/>
          </a:xfrm>
        </p:spPr>
        <p:txBody>
          <a:bodyPr/>
          <a:lstStyle/>
          <a:p>
            <a:endParaRPr lang="en-US"/>
          </a:p>
        </p:txBody>
      </p:sp>
      <p:sp>
        <p:nvSpPr>
          <p:cNvPr id="6" name="Slide Number Placeholder 5"/>
          <p:cNvSpPr>
            <a:spLocks noGrp="1"/>
          </p:cNvSpPr>
          <p:nvPr>
            <p:ph type="sldNum" sz="quarter" idx="12"/>
          </p:nvPr>
        </p:nvSpPr>
        <p:spPr/>
        <p:txBody>
          <a:bodyPr/>
          <a:lstStyle/>
          <a:p>
            <a:fld id="{5B497381-092F-4EA5-A061-12468EF6D7C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09A365B-AAC0-459B-AB6D-05E26B4B53D9}" type="datetimeFigureOut">
              <a:rPr lang="en-US" smtClean="0"/>
              <a:pPr/>
              <a:t>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497381-092F-4EA5-A061-12468EF6D7C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09A365B-AAC0-459B-AB6D-05E26B4B53D9}" type="datetimeFigureOut">
              <a:rPr lang="en-US" smtClean="0"/>
              <a:pPr/>
              <a:t>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497381-092F-4EA5-A061-12468EF6D7C4}"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09A365B-AAC0-459B-AB6D-05E26B4B53D9}" type="datetimeFigureOut">
              <a:rPr lang="en-US" smtClean="0"/>
              <a:pPr/>
              <a:t>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497381-092F-4EA5-A061-12468EF6D7C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09A365B-AAC0-459B-AB6D-05E26B4B53D9}" type="datetimeFigureOut">
              <a:rPr lang="en-US" smtClean="0"/>
              <a:pPr/>
              <a:t>12/20/12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B497381-092F-4EA5-A061-12468EF6D7C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09A365B-AAC0-459B-AB6D-05E26B4B53D9}" type="datetimeFigureOut">
              <a:rPr lang="en-US" smtClean="0"/>
              <a:pPr/>
              <a:t>12/20/12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B497381-092F-4EA5-A061-12468EF6D7C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9A365B-AAC0-459B-AB6D-05E26B4B53D9}" type="datetimeFigureOut">
              <a:rPr lang="en-US" smtClean="0"/>
              <a:pPr/>
              <a:t>12/20/12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B497381-092F-4EA5-A061-12468EF6D7C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09A365B-AAC0-459B-AB6D-05E26B4B53D9}" type="datetimeFigureOut">
              <a:rPr lang="en-US" smtClean="0"/>
              <a:pPr/>
              <a:t>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497381-092F-4EA5-A061-12468EF6D7C4}" type="slidenum">
              <a:rPr lang="en-US" smtClean="0"/>
              <a:pPr/>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709A365B-AAC0-459B-AB6D-05E26B4B53D9}" type="datetimeFigureOut">
              <a:rPr lang="en-US" smtClean="0"/>
              <a:pPr/>
              <a:t>12/20/12</a:t>
            </a:fld>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8339328" y="1170432"/>
            <a:ext cx="733864" cy="201168"/>
          </a:xfrm>
        </p:spPr>
        <p:txBody>
          <a:bodyPr/>
          <a:lstStyle/>
          <a:p>
            <a:fld id="{5B497381-092F-4EA5-A061-12468EF6D7C4}"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709A365B-AAC0-459B-AB6D-05E26B4B53D9}" type="datetimeFigureOut">
              <a:rPr lang="en-US" smtClean="0"/>
              <a:pPr/>
              <a:t>12/20/12</a:t>
            </a:fld>
            <a:endParaRPr lang="en-US"/>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5B497381-092F-4EA5-A061-12468EF6D7C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8.wmf"/><Relationship Id="rId5" Type="http://schemas.openxmlformats.org/officeDocument/2006/relationships/image" Target="../media/image7.wmf"/><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12.jpeg"/><Relationship Id="rId4" Type="http://schemas.openxmlformats.org/officeDocument/2006/relationships/image" Target="../media/image11.jpeg"/></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3.jpeg"/><Relationship Id="rId7" Type="http://schemas.openxmlformats.org/officeDocument/2006/relationships/image" Target="../media/image17.wmf"/><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16.wmf"/><Relationship Id="rId5" Type="http://schemas.openxmlformats.org/officeDocument/2006/relationships/image" Target="../media/image15.wmf"/><Relationship Id="rId4" Type="http://schemas.openxmlformats.org/officeDocument/2006/relationships/image" Target="../media/image14.wmf"/></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0"/>
            <a:ext cx="8077200" cy="1673352"/>
          </a:xfrm>
        </p:spPr>
        <p:txBody>
          <a:bodyPr>
            <a:normAutofit fontScale="90000"/>
          </a:bodyPr>
          <a:lstStyle/>
          <a:p>
            <a:pPr algn="ctr"/>
            <a:r>
              <a:rPr lang="en-US" dirty="0" smtClean="0"/>
              <a:t>Master Key System</a:t>
            </a:r>
            <a:br>
              <a:rPr lang="en-US" dirty="0" smtClean="0"/>
            </a:br>
            <a:r>
              <a:rPr lang="en-US" dirty="0" smtClean="0"/>
              <a:t>Part Nineteen</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“Your </a:t>
            </a:r>
            <a:r>
              <a:rPr lang="en-US" smtClean="0"/>
              <a:t>Mental Food”</a:t>
            </a:r>
            <a:endParaRPr lang="en-US" dirty="0"/>
          </a:p>
        </p:txBody>
      </p:sp>
      <p:sp>
        <p:nvSpPr>
          <p:cNvPr id="3" name="Subtitle 2"/>
          <p:cNvSpPr>
            <a:spLocks noGrp="1"/>
          </p:cNvSpPr>
          <p:nvPr>
            <p:ph type="subTitle" idx="1"/>
          </p:nvPr>
        </p:nvSpPr>
        <p:spPr>
          <a:xfrm>
            <a:off x="762000" y="5358384"/>
            <a:ext cx="8077200" cy="1499616"/>
          </a:xfrm>
        </p:spPr>
        <p:txBody>
          <a:bodyPr/>
          <a:lstStyle/>
          <a:p>
            <a:pPr algn="ctr"/>
            <a:r>
              <a:rPr lang="en-US" sz="2800" b="1" dirty="0" smtClean="0">
                <a:solidFill>
                  <a:schemeClr val="accent1">
                    <a:lumMod val="60000"/>
                    <a:lumOff val="40000"/>
                  </a:schemeClr>
                </a:solidFill>
              </a:rPr>
              <a:t>Presented </a:t>
            </a:r>
          </a:p>
          <a:p>
            <a:pPr algn="ctr"/>
            <a:r>
              <a:rPr lang="en-US" sz="2800" b="1" dirty="0" smtClean="0">
                <a:solidFill>
                  <a:schemeClr val="accent1">
                    <a:lumMod val="60000"/>
                    <a:lumOff val="40000"/>
                  </a:schemeClr>
                </a:solidFill>
              </a:rPr>
              <a:t>by</a:t>
            </a:r>
          </a:p>
          <a:p>
            <a:pPr algn="ctr"/>
            <a:r>
              <a:rPr lang="en-US" sz="2800" b="1" dirty="0" smtClean="0">
                <a:solidFill>
                  <a:schemeClr val="accent1">
                    <a:lumMod val="60000"/>
                    <a:lumOff val="40000"/>
                  </a:schemeClr>
                </a:solidFill>
              </a:rPr>
              <a:t>Dr. Peter C. Rogers, D.D</a:t>
            </a:r>
            <a:r>
              <a:rPr lang="en-US" sz="2800" b="1" smtClean="0">
                <a:solidFill>
                  <a:schemeClr val="accent1">
                    <a:lumMod val="60000"/>
                    <a:lumOff val="40000"/>
                  </a:schemeClr>
                </a:solidFill>
              </a:rPr>
              <a:t>., </a:t>
            </a:r>
            <a:r>
              <a:rPr lang="en-US" sz="2800" b="1" smtClean="0">
                <a:solidFill>
                  <a:schemeClr val="accent1">
                    <a:lumMod val="60000"/>
                    <a:lumOff val="40000"/>
                  </a:schemeClr>
                </a:solidFill>
              </a:rPr>
              <a:t>PhD.</a:t>
            </a:r>
            <a:endParaRPr lang="en-US" sz="2800" b="1" dirty="0" smtClean="0">
              <a:solidFill>
                <a:schemeClr val="accent1">
                  <a:lumMod val="60000"/>
                  <a:lumOff val="40000"/>
                </a:schemeClr>
              </a:solidFill>
            </a:endParaRPr>
          </a:p>
          <a:p>
            <a:endParaRPr lang="en-US" dirty="0"/>
          </a:p>
        </p:txBody>
      </p:sp>
      <p:pic>
        <p:nvPicPr>
          <p:cNvPr id="4" name="Picture 3" descr="Golden Key.png"/>
          <p:cNvPicPr>
            <a:picLocks noChangeAspect="1"/>
          </p:cNvPicPr>
          <p:nvPr/>
        </p:nvPicPr>
        <p:blipFill>
          <a:blip r:embed="rId2" cstate="print"/>
          <a:stretch>
            <a:fillRect/>
          </a:stretch>
        </p:blipFill>
        <p:spPr>
          <a:xfrm>
            <a:off x="2971800" y="1447800"/>
            <a:ext cx="3352800" cy="3295650"/>
          </a:xfrm>
          <a:prstGeom prst="rect">
            <a:avLst/>
          </a:prstGeom>
          <a:ln>
            <a:noFill/>
          </a:ln>
          <a:effectLst>
            <a:outerShdw blurRad="292100" dist="139700" dir="2700000" algn="tl" rotWithShape="0">
              <a:srgbClr val="333333">
                <a:alpha val="65000"/>
              </a:srgbClr>
            </a:outerShdw>
          </a:effectLst>
        </p:spPr>
      </p:pic>
      <p:pic>
        <p:nvPicPr>
          <p:cNvPr id="5" name="Picture 4" descr="Truth Dynamics Logo.jpeg"/>
          <p:cNvPicPr>
            <a:picLocks noChangeAspect="1"/>
          </p:cNvPicPr>
          <p:nvPr/>
        </p:nvPicPr>
        <p:blipFill>
          <a:blip r:embed="rId3" cstate="print"/>
          <a:stretch>
            <a:fillRect/>
          </a:stretch>
        </p:blipFill>
        <p:spPr>
          <a:xfrm>
            <a:off x="0" y="6096000"/>
            <a:ext cx="1676400" cy="762000"/>
          </a:xfrm>
          <a:prstGeom prst="rect">
            <a:avLst/>
          </a:prstGeom>
          <a:ln>
            <a:noFill/>
          </a:ln>
          <a:effectLst>
            <a:softEdge rad="112500"/>
          </a:effectLst>
        </p:spPr>
      </p:pic>
      <p:pic>
        <p:nvPicPr>
          <p:cNvPr id="7" name="Picture 6" descr="C:\Documents and Settings\Peter C. Rogers\My Documents\My Pictures\Head Shots\Head Shots 001.jpg"/>
          <p:cNvPicPr>
            <a:picLocks noChangeAspect="1" noChangeArrowheads="1"/>
          </p:cNvPicPr>
          <p:nvPr/>
        </p:nvPicPr>
        <p:blipFill>
          <a:blip r:embed="rId4" cstate="print"/>
          <a:srcRect/>
          <a:stretch>
            <a:fillRect/>
          </a:stretch>
        </p:blipFill>
        <p:spPr bwMode="auto">
          <a:xfrm>
            <a:off x="7864118" y="5181600"/>
            <a:ext cx="1279882" cy="1676400"/>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Part Nineteen</a:t>
            </a:r>
            <a:br>
              <a:rPr lang="en-US" dirty="0" smtClean="0"/>
            </a:br>
            <a:r>
              <a:rPr lang="en-US" dirty="0" smtClean="0"/>
              <a:t>Study Questions</a:t>
            </a:r>
            <a:endParaRPr lang="en-US" dirty="0"/>
          </a:p>
        </p:txBody>
      </p:sp>
      <p:sp>
        <p:nvSpPr>
          <p:cNvPr id="3" name="Content Placeholder 2"/>
          <p:cNvSpPr>
            <a:spLocks noGrp="1"/>
          </p:cNvSpPr>
          <p:nvPr>
            <p:ph idx="1"/>
          </p:nvPr>
        </p:nvSpPr>
        <p:spPr>
          <a:xfrm>
            <a:off x="457200" y="1752600"/>
            <a:ext cx="8229600" cy="5257799"/>
          </a:xfrm>
        </p:spPr>
        <p:txBody>
          <a:bodyPr>
            <a:normAutofit fontScale="70000" lnSpcReduction="20000"/>
          </a:bodyPr>
          <a:lstStyle/>
          <a:p>
            <a:pPr marL="633222" indent="-514350">
              <a:buAutoNum type="arabicPeriod" startAt="181"/>
            </a:pPr>
            <a:r>
              <a:rPr lang="en-US" b="1" dirty="0" smtClean="0"/>
              <a:t>How are extremes placed in contrast?  </a:t>
            </a:r>
            <a:r>
              <a:rPr lang="en-US" b="1" i="1" dirty="0" smtClean="0">
                <a:solidFill>
                  <a:srgbClr val="FFC000"/>
                </a:solidFill>
              </a:rPr>
              <a:t>They are designated by distinctive names, such as inside and outside, top and bottom, light and dark, good and bad.</a:t>
            </a:r>
          </a:p>
          <a:p>
            <a:pPr marL="633222" indent="-514350">
              <a:buAutoNum type="arabicPeriod" startAt="181"/>
            </a:pPr>
            <a:endParaRPr lang="en-US" b="1" dirty="0" smtClean="0"/>
          </a:p>
          <a:p>
            <a:pPr marL="633222" indent="-514350">
              <a:buAutoNum type="arabicPeriod" startAt="181"/>
            </a:pPr>
            <a:r>
              <a:rPr lang="en-US" b="1" dirty="0" smtClean="0"/>
              <a:t> Are these separate entities?  </a:t>
            </a:r>
            <a:r>
              <a:rPr lang="en-US" b="1" i="1" dirty="0" smtClean="0">
                <a:solidFill>
                  <a:srgbClr val="FFC000"/>
                </a:solidFill>
              </a:rPr>
              <a:t>No, they are parts or aspects of one whole.</a:t>
            </a:r>
          </a:p>
          <a:p>
            <a:pPr marL="633222" indent="-514350">
              <a:buAutoNum type="arabicPeriod" startAt="181"/>
            </a:pPr>
            <a:endParaRPr lang="en-US" b="1" dirty="0" smtClean="0"/>
          </a:p>
          <a:p>
            <a:pPr marL="633222" indent="-514350">
              <a:buAutoNum type="arabicPeriod" startAt="181"/>
            </a:pPr>
            <a:r>
              <a:rPr lang="en-US" b="1" dirty="0" smtClean="0"/>
              <a:t> What is the one creative principle in the physical, mental and spiritual world?  </a:t>
            </a:r>
            <a:r>
              <a:rPr lang="en-US" b="1" i="1" dirty="0" smtClean="0">
                <a:solidFill>
                  <a:srgbClr val="FFC000"/>
                </a:solidFill>
              </a:rPr>
              <a:t>The Universal Mind, or the Eternal Energy from which all things proceed.</a:t>
            </a:r>
          </a:p>
          <a:p>
            <a:pPr marL="633222" indent="-514350">
              <a:buAutoNum type="arabicPeriod" startAt="181"/>
            </a:pPr>
            <a:endParaRPr lang="en-US" b="1" dirty="0" smtClean="0"/>
          </a:p>
          <a:p>
            <a:pPr marL="633222" indent="-514350">
              <a:buAutoNum type="arabicPeriod" startAt="181"/>
            </a:pPr>
            <a:r>
              <a:rPr lang="en-US" b="1" dirty="0" smtClean="0"/>
              <a:t> How are you related to this creative principle?  </a:t>
            </a:r>
            <a:r>
              <a:rPr lang="en-US" b="1" i="1" dirty="0" smtClean="0">
                <a:solidFill>
                  <a:srgbClr val="FFC000"/>
                </a:solidFill>
              </a:rPr>
              <a:t>By your ability to think.</a:t>
            </a:r>
          </a:p>
          <a:p>
            <a:pPr marL="633222" indent="-514350">
              <a:buAutoNum type="arabicPeriod" startAt="181"/>
            </a:pPr>
            <a:endParaRPr lang="en-US" b="1" dirty="0" smtClean="0"/>
          </a:p>
          <a:p>
            <a:pPr marL="633222" indent="-514350">
              <a:buAutoNum type="arabicPeriod" startAt="181"/>
            </a:pPr>
            <a:r>
              <a:rPr lang="en-US" b="1" dirty="0" smtClean="0"/>
              <a:t> How does this creative principle become operative</a:t>
            </a:r>
            <a:r>
              <a:rPr lang="en-US" b="1" i="1" dirty="0" smtClean="0"/>
              <a:t>?</a:t>
            </a:r>
            <a:r>
              <a:rPr lang="en-US" b="1" i="1" dirty="0" smtClean="0">
                <a:solidFill>
                  <a:srgbClr val="FFC000"/>
                </a:solidFill>
              </a:rPr>
              <a:t>  Thought is the seed which results in action and action results in form. </a:t>
            </a:r>
            <a:endParaRPr lang="en-US" b="1" i="1" dirty="0">
              <a:solidFill>
                <a:srgbClr val="FFC000"/>
              </a:solidFill>
            </a:endParaRPr>
          </a:p>
        </p:txBody>
      </p:sp>
      <p:pic>
        <p:nvPicPr>
          <p:cNvPr id="4" name="Picture 3" descr="Golden Key.png"/>
          <p:cNvPicPr>
            <a:picLocks noChangeAspect="1"/>
          </p:cNvPicPr>
          <p:nvPr/>
        </p:nvPicPr>
        <p:blipFill>
          <a:blip r:embed="rId2" cstate="print"/>
          <a:stretch>
            <a:fillRect/>
          </a:stretch>
        </p:blipFill>
        <p:spPr>
          <a:xfrm>
            <a:off x="7429500" y="0"/>
            <a:ext cx="1714500" cy="1524000"/>
          </a:xfrm>
          <a:prstGeom prst="rect">
            <a:avLst/>
          </a:prstGeom>
          <a:ln>
            <a:noFill/>
          </a:ln>
          <a:effectLst>
            <a:outerShdw blurRad="292100" dist="139700" dir="2700000" algn="tl" rotWithShape="0">
              <a:srgbClr val="333333">
                <a:alpha val="65000"/>
              </a:srgbClr>
            </a:outerShdw>
          </a:effectLst>
        </p:spPr>
      </p:pic>
      <p:pic>
        <p:nvPicPr>
          <p:cNvPr id="5" name="Picture 4" descr="Truth Dynamics Logo.jpeg"/>
          <p:cNvPicPr>
            <a:picLocks noChangeAspect="1"/>
          </p:cNvPicPr>
          <p:nvPr/>
        </p:nvPicPr>
        <p:blipFill>
          <a:blip r:embed="rId3" cstate="print"/>
          <a:stretch>
            <a:fillRect/>
          </a:stretch>
        </p:blipFill>
        <p:spPr>
          <a:xfrm>
            <a:off x="8534400" y="6400800"/>
            <a:ext cx="457200" cy="304800"/>
          </a:xfrm>
          <a:prstGeom prst="rect">
            <a:avLst/>
          </a:prstGeom>
          <a:ln>
            <a:noFill/>
          </a:ln>
          <a:effectLst>
            <a:outerShdw blurRad="292100" dist="139700" dir="2700000" algn="tl" rotWithShape="0">
              <a:srgbClr val="333333">
                <a:alpha val="65000"/>
              </a:srgbClr>
            </a:outerShdw>
          </a:effectLst>
        </p:spPr>
      </p:pic>
      <p:pic>
        <p:nvPicPr>
          <p:cNvPr id="6" name="Picture 5" descr="Golden Key.png"/>
          <p:cNvPicPr>
            <a:picLocks noChangeAspect="1"/>
          </p:cNvPicPr>
          <p:nvPr/>
        </p:nvPicPr>
        <p:blipFill>
          <a:blip r:embed="rId2" cstate="print"/>
          <a:stretch>
            <a:fillRect/>
          </a:stretch>
        </p:blipFill>
        <p:spPr>
          <a:xfrm flipH="1">
            <a:off x="-1" y="0"/>
            <a:ext cx="1678839" cy="1447800"/>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Part Nineteen</a:t>
            </a:r>
            <a:br>
              <a:rPr lang="en-US" dirty="0" smtClean="0"/>
            </a:br>
            <a:r>
              <a:rPr lang="en-US" dirty="0" smtClean="0"/>
              <a:t>Study Questions</a:t>
            </a:r>
            <a:endParaRPr lang="en-US" dirty="0"/>
          </a:p>
        </p:txBody>
      </p:sp>
      <p:sp>
        <p:nvSpPr>
          <p:cNvPr id="3" name="Content Placeholder 2"/>
          <p:cNvSpPr>
            <a:spLocks noGrp="1"/>
          </p:cNvSpPr>
          <p:nvPr>
            <p:ph idx="1"/>
          </p:nvPr>
        </p:nvSpPr>
        <p:spPr>
          <a:xfrm>
            <a:off x="457200" y="1676401"/>
            <a:ext cx="8229600" cy="5181599"/>
          </a:xfrm>
        </p:spPr>
        <p:txBody>
          <a:bodyPr>
            <a:normAutofit/>
          </a:bodyPr>
          <a:lstStyle/>
          <a:p>
            <a:pPr marL="633222" indent="-514350">
              <a:buAutoNum type="arabicPeriod" startAt="186"/>
            </a:pPr>
            <a:r>
              <a:rPr lang="en-US" sz="2000" b="1" dirty="0" smtClean="0"/>
              <a:t>Upon what does form depend?  </a:t>
            </a:r>
            <a:r>
              <a:rPr lang="en-US" sz="2000" b="1" i="1" dirty="0" smtClean="0">
                <a:solidFill>
                  <a:srgbClr val="FFC000"/>
                </a:solidFill>
              </a:rPr>
              <a:t>Upon the rate of vibration.</a:t>
            </a:r>
          </a:p>
          <a:p>
            <a:pPr marL="633222" indent="-514350">
              <a:buAutoNum type="arabicPeriod" startAt="186"/>
            </a:pPr>
            <a:endParaRPr lang="en-US" sz="2000" b="1" dirty="0" smtClean="0"/>
          </a:p>
          <a:p>
            <a:pPr marL="633222" indent="-514350">
              <a:buAutoNum type="arabicPeriod" startAt="186"/>
            </a:pPr>
            <a:r>
              <a:rPr lang="en-US" sz="2000" b="1" dirty="0" smtClean="0"/>
              <a:t> How may the rate of vibration be changed?  </a:t>
            </a:r>
            <a:r>
              <a:rPr lang="en-US" sz="2000" b="1" i="1" dirty="0" smtClean="0">
                <a:solidFill>
                  <a:srgbClr val="FFC000"/>
                </a:solidFill>
              </a:rPr>
              <a:t>By mental action.</a:t>
            </a:r>
          </a:p>
          <a:p>
            <a:pPr marL="633222" indent="-514350">
              <a:buAutoNum type="arabicPeriod" startAt="186"/>
            </a:pPr>
            <a:endParaRPr lang="en-US" sz="2000" b="1" dirty="0" smtClean="0"/>
          </a:p>
          <a:p>
            <a:pPr marL="633222" indent="-514350">
              <a:buAutoNum type="arabicPeriod" startAt="186"/>
            </a:pPr>
            <a:r>
              <a:rPr lang="en-US" sz="2000" b="1" dirty="0" smtClean="0"/>
              <a:t> Upon what does mental action depend?  </a:t>
            </a:r>
            <a:r>
              <a:rPr lang="en-US" sz="2000" b="1" i="1" dirty="0" smtClean="0">
                <a:solidFill>
                  <a:srgbClr val="FFC000"/>
                </a:solidFill>
              </a:rPr>
              <a:t>Upon polarity, action and reaction between you and the Universal.</a:t>
            </a:r>
          </a:p>
          <a:p>
            <a:pPr marL="633222" indent="-514350">
              <a:buAutoNum type="arabicPeriod" startAt="186"/>
            </a:pPr>
            <a:endParaRPr lang="en-US" sz="2000" b="1" dirty="0" smtClean="0"/>
          </a:p>
          <a:p>
            <a:pPr marL="633222" indent="-514350">
              <a:buAutoNum type="arabicPeriod" startAt="186"/>
            </a:pPr>
            <a:r>
              <a:rPr lang="en-US" sz="2000" b="1" dirty="0" smtClean="0"/>
              <a:t> Does the creative energy originate in you or the Universal?  </a:t>
            </a:r>
            <a:r>
              <a:rPr lang="en-US" sz="2000" b="1" i="1" dirty="0" smtClean="0">
                <a:solidFill>
                  <a:srgbClr val="FFC000"/>
                </a:solidFill>
              </a:rPr>
              <a:t>In the Universal but the Universal can manifest only through you.</a:t>
            </a:r>
          </a:p>
          <a:p>
            <a:pPr marL="633222" indent="-514350">
              <a:buAutoNum type="arabicPeriod" startAt="186"/>
            </a:pPr>
            <a:endParaRPr lang="en-US" sz="2000" b="1" dirty="0" smtClean="0"/>
          </a:p>
          <a:p>
            <a:pPr marL="633222" indent="-514350">
              <a:buAutoNum type="arabicPeriod" startAt="186"/>
            </a:pPr>
            <a:r>
              <a:rPr lang="en-US" sz="2000" b="1" dirty="0" smtClean="0"/>
              <a:t> Why are you necessary?  </a:t>
            </a:r>
            <a:r>
              <a:rPr lang="en-US" sz="2000" b="1" i="1" dirty="0" smtClean="0">
                <a:solidFill>
                  <a:srgbClr val="FFC000"/>
                </a:solidFill>
              </a:rPr>
              <a:t>Because the Universal is static, and requires energy to start it in motion.  This is furnished by food which is converted into energy, which in turn enables you to think.  When you stop eating, you stop thinking; then you no longer act upon the Universal and there is no longer any action or reaction; the Universal is then only pure mind in static form—mind at rest.</a:t>
            </a:r>
            <a:endParaRPr lang="en-US" sz="2000" b="1" i="1" dirty="0">
              <a:solidFill>
                <a:srgbClr val="FFC000"/>
              </a:solidFill>
            </a:endParaRPr>
          </a:p>
        </p:txBody>
      </p:sp>
      <p:pic>
        <p:nvPicPr>
          <p:cNvPr id="4" name="Picture 3" descr="Golden Key.png"/>
          <p:cNvPicPr>
            <a:picLocks noChangeAspect="1"/>
          </p:cNvPicPr>
          <p:nvPr/>
        </p:nvPicPr>
        <p:blipFill>
          <a:blip r:embed="rId2" cstate="print"/>
          <a:stretch>
            <a:fillRect/>
          </a:stretch>
        </p:blipFill>
        <p:spPr>
          <a:xfrm>
            <a:off x="7429500" y="0"/>
            <a:ext cx="1714500" cy="1524000"/>
          </a:xfrm>
          <a:prstGeom prst="rect">
            <a:avLst/>
          </a:prstGeom>
          <a:ln>
            <a:noFill/>
          </a:ln>
          <a:effectLst>
            <a:outerShdw blurRad="292100" dist="139700" dir="2700000" algn="tl" rotWithShape="0">
              <a:srgbClr val="333333">
                <a:alpha val="65000"/>
              </a:srgbClr>
            </a:outerShdw>
          </a:effectLst>
        </p:spPr>
      </p:pic>
      <p:pic>
        <p:nvPicPr>
          <p:cNvPr id="5" name="Picture 4" descr="Truth Dynamics Logo.jpeg"/>
          <p:cNvPicPr>
            <a:picLocks noChangeAspect="1"/>
          </p:cNvPicPr>
          <p:nvPr/>
        </p:nvPicPr>
        <p:blipFill>
          <a:blip r:embed="rId3" cstate="print"/>
          <a:stretch>
            <a:fillRect/>
          </a:stretch>
        </p:blipFill>
        <p:spPr>
          <a:xfrm>
            <a:off x="8534400" y="6400800"/>
            <a:ext cx="457200" cy="304800"/>
          </a:xfrm>
          <a:prstGeom prst="rect">
            <a:avLst/>
          </a:prstGeom>
          <a:ln>
            <a:noFill/>
          </a:ln>
          <a:effectLst>
            <a:outerShdw blurRad="292100" dist="139700" dir="2700000" algn="tl" rotWithShape="0">
              <a:srgbClr val="333333">
                <a:alpha val="65000"/>
              </a:srgbClr>
            </a:outerShdw>
          </a:effectLst>
        </p:spPr>
      </p:pic>
      <p:pic>
        <p:nvPicPr>
          <p:cNvPr id="6" name="Picture 5" descr="Golden Key.png"/>
          <p:cNvPicPr>
            <a:picLocks noChangeAspect="1"/>
          </p:cNvPicPr>
          <p:nvPr/>
        </p:nvPicPr>
        <p:blipFill>
          <a:blip r:embed="rId2" cstate="print"/>
          <a:stretch>
            <a:fillRect/>
          </a:stretch>
        </p:blipFill>
        <p:spPr>
          <a:xfrm flipH="1">
            <a:off x="-1" y="0"/>
            <a:ext cx="1678839" cy="1447800"/>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Master Key System</a:t>
            </a:r>
            <a:br>
              <a:rPr lang="en-US" dirty="0" smtClean="0"/>
            </a:br>
            <a:r>
              <a:rPr lang="en-US" dirty="0" smtClean="0"/>
              <a:t>Part Nineteen</a:t>
            </a:r>
            <a:endParaRPr lang="en-US" dirty="0"/>
          </a:p>
        </p:txBody>
      </p:sp>
      <p:sp>
        <p:nvSpPr>
          <p:cNvPr id="3" name="Content Placeholder 2"/>
          <p:cNvSpPr>
            <a:spLocks noGrp="1"/>
          </p:cNvSpPr>
          <p:nvPr>
            <p:ph idx="1"/>
          </p:nvPr>
        </p:nvSpPr>
        <p:spPr>
          <a:xfrm>
            <a:off x="457200" y="1775191"/>
            <a:ext cx="8229600" cy="4930409"/>
          </a:xfrm>
        </p:spPr>
        <p:txBody>
          <a:bodyPr>
            <a:normAutofit/>
          </a:bodyPr>
          <a:lstStyle/>
          <a:p>
            <a:pPr algn="ctr">
              <a:buNone/>
            </a:pPr>
            <a:r>
              <a:rPr lang="en-US" sz="2800" b="1" dirty="0" smtClean="0"/>
              <a:t>Your Mental Food</a:t>
            </a:r>
          </a:p>
          <a:p>
            <a:pPr algn="ctr">
              <a:buNone/>
            </a:pPr>
            <a:endParaRPr lang="en-US" sz="1600" b="1" dirty="0" smtClean="0"/>
          </a:p>
          <a:p>
            <a:pPr algn="ctr">
              <a:buNone/>
            </a:pPr>
            <a:r>
              <a:rPr lang="en-US" sz="2400" b="1" dirty="0" smtClean="0"/>
              <a:t>Fear is a powerful form of thought</a:t>
            </a:r>
          </a:p>
          <a:p>
            <a:pPr algn="ctr">
              <a:buNone/>
            </a:pPr>
            <a:endParaRPr lang="en-US" sz="2400" b="1" dirty="0" smtClean="0"/>
          </a:p>
          <a:p>
            <a:pPr algn="ctr">
              <a:buNone/>
            </a:pPr>
            <a:endParaRPr lang="en-US" sz="2400" b="1" dirty="0" smtClean="0"/>
          </a:p>
          <a:p>
            <a:pPr algn="ctr">
              <a:buNone/>
            </a:pPr>
            <a:endParaRPr lang="en-US" sz="2400" b="1" dirty="0" smtClean="0"/>
          </a:p>
          <a:p>
            <a:pPr algn="ctr">
              <a:buNone/>
            </a:pPr>
            <a:endParaRPr lang="en-US" sz="2400" b="1" dirty="0" smtClean="0"/>
          </a:p>
          <a:p>
            <a:pPr algn="ctr">
              <a:buNone/>
            </a:pPr>
            <a:endParaRPr lang="en-US" sz="2400" b="1" dirty="0" smtClean="0"/>
          </a:p>
          <a:p>
            <a:pPr algn="ctr">
              <a:buNone/>
            </a:pPr>
            <a:endParaRPr lang="en-US" sz="2400" b="1" dirty="0" smtClean="0"/>
          </a:p>
          <a:p>
            <a:pPr algn="ctr">
              <a:buNone/>
            </a:pPr>
            <a:endParaRPr lang="en-US" sz="2400" b="1" dirty="0" smtClean="0"/>
          </a:p>
          <a:p>
            <a:pPr algn="ctr">
              <a:buNone/>
            </a:pPr>
            <a:endParaRPr lang="en-US" sz="2400" b="1" dirty="0" smtClean="0"/>
          </a:p>
          <a:p>
            <a:pPr algn="ctr">
              <a:buNone/>
            </a:pPr>
            <a:endParaRPr lang="en-US" sz="2400" b="1" dirty="0" smtClean="0"/>
          </a:p>
          <a:p>
            <a:pPr algn="ctr">
              <a:buNone/>
            </a:pPr>
            <a:r>
              <a:rPr lang="en-US" sz="2400" b="1" dirty="0" smtClean="0"/>
              <a:t>The way to overcome fear is to become conscious of power</a:t>
            </a:r>
            <a:endParaRPr lang="en-US" sz="2400" b="1" dirty="0"/>
          </a:p>
        </p:txBody>
      </p:sp>
      <p:pic>
        <p:nvPicPr>
          <p:cNvPr id="4" name="Picture 3" descr="Golden Key.png"/>
          <p:cNvPicPr>
            <a:picLocks noChangeAspect="1"/>
          </p:cNvPicPr>
          <p:nvPr/>
        </p:nvPicPr>
        <p:blipFill>
          <a:blip r:embed="rId2" cstate="print"/>
          <a:stretch>
            <a:fillRect/>
          </a:stretch>
        </p:blipFill>
        <p:spPr>
          <a:xfrm>
            <a:off x="7429500" y="0"/>
            <a:ext cx="1714500" cy="1447800"/>
          </a:xfrm>
          <a:prstGeom prst="rect">
            <a:avLst/>
          </a:prstGeom>
          <a:ln>
            <a:noFill/>
          </a:ln>
          <a:effectLst>
            <a:outerShdw blurRad="292100" dist="139700" dir="2700000" algn="tl" rotWithShape="0">
              <a:srgbClr val="333333">
                <a:alpha val="65000"/>
              </a:srgbClr>
            </a:outerShdw>
          </a:effectLst>
        </p:spPr>
      </p:pic>
      <p:pic>
        <p:nvPicPr>
          <p:cNvPr id="5" name="Picture 4" descr="Truth Dynamics Logo.jpeg"/>
          <p:cNvPicPr>
            <a:picLocks noChangeAspect="1"/>
          </p:cNvPicPr>
          <p:nvPr/>
        </p:nvPicPr>
        <p:blipFill>
          <a:blip r:embed="rId3" cstate="print"/>
          <a:stretch>
            <a:fillRect/>
          </a:stretch>
        </p:blipFill>
        <p:spPr>
          <a:xfrm>
            <a:off x="8585200" y="6477000"/>
            <a:ext cx="381000" cy="228600"/>
          </a:xfrm>
          <a:prstGeom prst="rect">
            <a:avLst/>
          </a:prstGeom>
          <a:ln>
            <a:noFill/>
          </a:ln>
          <a:effectLst>
            <a:outerShdw blurRad="292100" dist="139700" dir="2700000" algn="tl" rotWithShape="0">
              <a:srgbClr val="333333">
                <a:alpha val="65000"/>
              </a:srgbClr>
            </a:outerShdw>
          </a:effectLst>
        </p:spPr>
      </p:pic>
      <p:pic>
        <p:nvPicPr>
          <p:cNvPr id="1032" name="Picture 8" descr="C:\Documents and Settings\Peter C. Rogers\Local Settings\Temporary Internet Files\Content.IE5\HV31Q9W5\MCj04338190000[1].png"/>
          <p:cNvPicPr>
            <a:picLocks noChangeAspect="1" noChangeArrowheads="1"/>
          </p:cNvPicPr>
          <p:nvPr/>
        </p:nvPicPr>
        <p:blipFill>
          <a:blip r:embed="rId4" cstate="print"/>
          <a:srcRect/>
          <a:stretch>
            <a:fillRect/>
          </a:stretch>
        </p:blipFill>
        <p:spPr bwMode="auto">
          <a:xfrm>
            <a:off x="3048000" y="2971800"/>
            <a:ext cx="3124200" cy="3124200"/>
          </a:xfrm>
          <a:prstGeom prst="rect">
            <a:avLst/>
          </a:prstGeom>
          <a:ln>
            <a:noFill/>
          </a:ln>
          <a:effectLst>
            <a:outerShdw blurRad="292100" dist="139700" dir="2700000" algn="tl" rotWithShape="0">
              <a:srgbClr val="333333">
                <a:alpha val="65000"/>
              </a:srgbClr>
            </a:outerShdw>
          </a:effectLst>
        </p:spPr>
      </p:pic>
      <p:pic>
        <p:nvPicPr>
          <p:cNvPr id="1033" name="Picture 9" descr="C:\Documents and Settings\Peter C. Rogers\Local Settings\Temporary Internet Files\Content.IE5\M0VPXDY8\MCj04258080000[1].wmf"/>
          <p:cNvPicPr>
            <a:picLocks noChangeAspect="1" noChangeArrowheads="1"/>
          </p:cNvPicPr>
          <p:nvPr/>
        </p:nvPicPr>
        <p:blipFill>
          <a:blip r:embed="rId5" cstate="print"/>
          <a:srcRect/>
          <a:stretch>
            <a:fillRect/>
          </a:stretch>
        </p:blipFill>
        <p:spPr bwMode="auto">
          <a:xfrm>
            <a:off x="7548853" y="1524000"/>
            <a:ext cx="1462562" cy="1371600"/>
          </a:xfrm>
          <a:prstGeom prst="rect">
            <a:avLst/>
          </a:prstGeom>
          <a:ln>
            <a:noFill/>
          </a:ln>
          <a:effectLst>
            <a:outerShdw blurRad="292100" dist="139700" dir="2700000" algn="tl" rotWithShape="0">
              <a:srgbClr val="333333">
                <a:alpha val="65000"/>
              </a:srgbClr>
            </a:outerShdw>
          </a:effectLst>
        </p:spPr>
      </p:pic>
      <p:pic>
        <p:nvPicPr>
          <p:cNvPr id="1034" name="Picture 10" descr="C:\Documents and Settings\Peter C. Rogers\Local Settings\Temporary Internet Files\Content.IE5\HDI0Q5IX\MCj04280810000[1].wmf"/>
          <p:cNvPicPr>
            <a:picLocks noChangeAspect="1" noChangeArrowheads="1"/>
          </p:cNvPicPr>
          <p:nvPr/>
        </p:nvPicPr>
        <p:blipFill>
          <a:blip r:embed="rId6" cstate="print"/>
          <a:srcRect/>
          <a:stretch>
            <a:fillRect/>
          </a:stretch>
        </p:blipFill>
        <p:spPr bwMode="auto">
          <a:xfrm>
            <a:off x="152400" y="1524001"/>
            <a:ext cx="1600200" cy="1484056"/>
          </a:xfrm>
          <a:prstGeom prst="rect">
            <a:avLst/>
          </a:prstGeom>
          <a:ln>
            <a:noFill/>
          </a:ln>
          <a:effectLst>
            <a:outerShdw blurRad="292100" dist="139700" dir="2700000" algn="tl" rotWithShape="0">
              <a:srgbClr val="333333">
                <a:alpha val="65000"/>
              </a:srgbClr>
            </a:outerShdw>
          </a:effectLst>
        </p:spPr>
      </p:pic>
      <p:pic>
        <p:nvPicPr>
          <p:cNvPr id="9" name="Picture 8" descr="Golden Key.png"/>
          <p:cNvPicPr>
            <a:picLocks noChangeAspect="1"/>
          </p:cNvPicPr>
          <p:nvPr/>
        </p:nvPicPr>
        <p:blipFill>
          <a:blip r:embed="rId2" cstate="print"/>
          <a:stretch>
            <a:fillRect/>
          </a:stretch>
        </p:blipFill>
        <p:spPr>
          <a:xfrm flipH="1">
            <a:off x="-1" y="0"/>
            <a:ext cx="1678839" cy="1447800"/>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Master Key System</a:t>
            </a:r>
            <a:br>
              <a:rPr lang="en-US" dirty="0" smtClean="0"/>
            </a:br>
            <a:r>
              <a:rPr lang="en-US" dirty="0" smtClean="0"/>
              <a:t>Part Nineteen</a:t>
            </a:r>
            <a:endParaRPr lang="en-US" dirty="0"/>
          </a:p>
        </p:txBody>
      </p:sp>
      <p:sp>
        <p:nvSpPr>
          <p:cNvPr id="3" name="Content Placeholder 2"/>
          <p:cNvSpPr>
            <a:spLocks noGrp="1"/>
          </p:cNvSpPr>
          <p:nvPr>
            <p:ph idx="1"/>
          </p:nvPr>
        </p:nvSpPr>
        <p:spPr>
          <a:xfrm>
            <a:off x="457200" y="1524000"/>
            <a:ext cx="8229600" cy="5181599"/>
          </a:xfrm>
        </p:spPr>
        <p:txBody>
          <a:bodyPr>
            <a:normAutofit/>
          </a:bodyPr>
          <a:lstStyle/>
          <a:p>
            <a:pPr algn="ctr">
              <a:buNone/>
            </a:pPr>
            <a:r>
              <a:rPr lang="en-US" sz="2800" b="1" dirty="0" smtClean="0"/>
              <a:t>Your Mental Food</a:t>
            </a:r>
          </a:p>
          <a:p>
            <a:pPr algn="ctr">
              <a:buNone/>
            </a:pPr>
            <a:endParaRPr lang="en-US" sz="1600" b="1" dirty="0" smtClean="0"/>
          </a:p>
          <a:p>
            <a:pPr algn="ctr">
              <a:buNone/>
            </a:pPr>
            <a:r>
              <a:rPr lang="en-US" sz="2400" b="1" dirty="0" smtClean="0">
                <a:solidFill>
                  <a:srgbClr val="FF0000"/>
                </a:solidFill>
              </a:rPr>
              <a:t>Method to Eliminate Fear</a:t>
            </a:r>
          </a:p>
          <a:p>
            <a:pPr algn="ctr">
              <a:buNone/>
            </a:pPr>
            <a:endParaRPr lang="en-US" sz="2400" b="1" dirty="0" smtClean="0"/>
          </a:p>
          <a:p>
            <a:pPr algn="just"/>
            <a:r>
              <a:rPr lang="en-US" sz="2000" b="1" dirty="0" smtClean="0"/>
              <a:t>Take a deep breath in while expanding your abdomen to the limit.  </a:t>
            </a:r>
            <a:r>
              <a:rPr lang="en-US" sz="1800" b="1" dirty="0" smtClean="0">
                <a:solidFill>
                  <a:srgbClr val="FF0000"/>
                </a:solidFill>
              </a:rPr>
              <a:t>(Hold this breath for  a second or two)</a:t>
            </a:r>
          </a:p>
          <a:p>
            <a:pPr algn="just">
              <a:buNone/>
            </a:pPr>
            <a:endParaRPr lang="en-US" sz="1600" b="1" dirty="0" smtClean="0"/>
          </a:p>
          <a:p>
            <a:pPr algn="just"/>
            <a:r>
              <a:rPr lang="en-US" sz="2000" b="1" dirty="0" smtClean="0"/>
              <a:t>While holding the breath, draw in more air and carry it to the upper chest drawing in your abdomen. </a:t>
            </a:r>
            <a:r>
              <a:rPr lang="en-US" sz="1800" b="1" dirty="0" smtClean="0">
                <a:solidFill>
                  <a:srgbClr val="FF0000"/>
                </a:solidFill>
              </a:rPr>
              <a:t>(Hold this breath for a second or two)</a:t>
            </a:r>
          </a:p>
          <a:p>
            <a:pPr algn="just"/>
            <a:endParaRPr lang="en-US" sz="1600" b="1" dirty="0" smtClean="0">
              <a:solidFill>
                <a:srgbClr val="FFC000"/>
              </a:solidFill>
            </a:endParaRPr>
          </a:p>
          <a:p>
            <a:pPr algn="just"/>
            <a:r>
              <a:rPr lang="en-US" sz="2000" b="1" dirty="0" smtClean="0"/>
              <a:t>Now, deflate the chest and expand the abdomen again. </a:t>
            </a:r>
            <a:r>
              <a:rPr lang="en-US" sz="1800" b="1" dirty="0" smtClean="0">
                <a:solidFill>
                  <a:srgbClr val="FF0000"/>
                </a:solidFill>
              </a:rPr>
              <a:t>(Don’t exhale)</a:t>
            </a:r>
          </a:p>
          <a:p>
            <a:pPr algn="just">
              <a:buNone/>
            </a:pPr>
            <a:endParaRPr lang="en-US" sz="2000" b="1" dirty="0" smtClean="0"/>
          </a:p>
          <a:p>
            <a:pPr algn="just"/>
            <a:r>
              <a:rPr lang="en-US" sz="2000" b="1" dirty="0" smtClean="0"/>
              <a:t>Alternately expand your abdomen and chest rapidly four or five times</a:t>
            </a:r>
          </a:p>
          <a:p>
            <a:pPr algn="just"/>
            <a:endParaRPr lang="en-US" sz="2000" b="1" dirty="0" smtClean="0"/>
          </a:p>
          <a:p>
            <a:pPr algn="just"/>
            <a:r>
              <a:rPr lang="en-US" sz="2000" b="1" dirty="0" smtClean="0"/>
              <a:t>Then exhale.</a:t>
            </a:r>
            <a:endParaRPr lang="en-US" sz="2000" b="1" dirty="0"/>
          </a:p>
        </p:txBody>
      </p:sp>
      <p:pic>
        <p:nvPicPr>
          <p:cNvPr id="4" name="Picture 3" descr="Golden Key.png"/>
          <p:cNvPicPr>
            <a:picLocks noChangeAspect="1"/>
          </p:cNvPicPr>
          <p:nvPr/>
        </p:nvPicPr>
        <p:blipFill>
          <a:blip r:embed="rId2" cstate="print"/>
          <a:stretch>
            <a:fillRect/>
          </a:stretch>
        </p:blipFill>
        <p:spPr>
          <a:xfrm>
            <a:off x="7429500" y="0"/>
            <a:ext cx="1714500" cy="1447800"/>
          </a:xfrm>
          <a:prstGeom prst="rect">
            <a:avLst/>
          </a:prstGeom>
          <a:ln>
            <a:noFill/>
          </a:ln>
          <a:effectLst>
            <a:outerShdw blurRad="292100" dist="139700" dir="2700000" algn="tl" rotWithShape="0">
              <a:srgbClr val="333333">
                <a:alpha val="65000"/>
              </a:srgbClr>
            </a:outerShdw>
          </a:effectLst>
        </p:spPr>
      </p:pic>
      <p:pic>
        <p:nvPicPr>
          <p:cNvPr id="5" name="Picture 4" descr="Truth Dynamics Logo.jpeg"/>
          <p:cNvPicPr>
            <a:picLocks noChangeAspect="1"/>
          </p:cNvPicPr>
          <p:nvPr/>
        </p:nvPicPr>
        <p:blipFill>
          <a:blip r:embed="rId3" cstate="print"/>
          <a:stretch>
            <a:fillRect/>
          </a:stretch>
        </p:blipFill>
        <p:spPr>
          <a:xfrm>
            <a:off x="8534400" y="6400800"/>
            <a:ext cx="457200" cy="304800"/>
          </a:xfrm>
          <a:prstGeom prst="rect">
            <a:avLst/>
          </a:prstGeom>
          <a:ln>
            <a:noFill/>
          </a:ln>
          <a:effectLst>
            <a:outerShdw blurRad="292100" dist="139700" dir="2700000" algn="tl" rotWithShape="0">
              <a:srgbClr val="333333">
                <a:alpha val="65000"/>
              </a:srgbClr>
            </a:outerShdw>
          </a:effectLst>
        </p:spPr>
      </p:pic>
      <p:pic>
        <p:nvPicPr>
          <p:cNvPr id="6" name="Picture 5" descr="Golden Key.png"/>
          <p:cNvPicPr>
            <a:picLocks noChangeAspect="1"/>
          </p:cNvPicPr>
          <p:nvPr/>
        </p:nvPicPr>
        <p:blipFill>
          <a:blip r:embed="rId2" cstate="print"/>
          <a:stretch>
            <a:fillRect/>
          </a:stretch>
        </p:blipFill>
        <p:spPr>
          <a:xfrm flipH="1">
            <a:off x="-1" y="0"/>
            <a:ext cx="1678839" cy="1447800"/>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Master Key System</a:t>
            </a:r>
            <a:br>
              <a:rPr lang="en-US" dirty="0" smtClean="0"/>
            </a:br>
            <a:r>
              <a:rPr lang="en-US" dirty="0" smtClean="0"/>
              <a:t>Part Nineteen</a:t>
            </a:r>
            <a:endParaRPr lang="en-US" dirty="0"/>
          </a:p>
        </p:txBody>
      </p:sp>
      <p:sp>
        <p:nvSpPr>
          <p:cNvPr id="3" name="Content Placeholder 2"/>
          <p:cNvSpPr>
            <a:spLocks noGrp="1"/>
          </p:cNvSpPr>
          <p:nvPr>
            <p:ph idx="1"/>
          </p:nvPr>
        </p:nvSpPr>
        <p:spPr/>
        <p:txBody>
          <a:bodyPr>
            <a:normAutofit/>
          </a:bodyPr>
          <a:lstStyle/>
          <a:p>
            <a:pPr algn="ctr">
              <a:buNone/>
            </a:pPr>
            <a:r>
              <a:rPr lang="en-US" sz="2800" b="1" dirty="0" smtClean="0"/>
              <a:t>Your Mental Food</a:t>
            </a:r>
          </a:p>
          <a:p>
            <a:pPr algn="ctr">
              <a:buNone/>
            </a:pPr>
            <a:endParaRPr lang="en-US" sz="1600" b="1" dirty="0" smtClean="0"/>
          </a:p>
          <a:p>
            <a:pPr algn="ctr">
              <a:buNone/>
            </a:pPr>
            <a:r>
              <a:rPr lang="en-US" sz="2400" b="1" dirty="0" smtClean="0"/>
              <a:t>Every human experience is an effect and since your thought is the cause, you can consciously control the effect.</a:t>
            </a:r>
            <a:endParaRPr lang="en-US" sz="2400" b="1" dirty="0"/>
          </a:p>
        </p:txBody>
      </p:sp>
      <p:pic>
        <p:nvPicPr>
          <p:cNvPr id="4" name="Picture 3" descr="Golden Key.png"/>
          <p:cNvPicPr>
            <a:picLocks noChangeAspect="1"/>
          </p:cNvPicPr>
          <p:nvPr/>
        </p:nvPicPr>
        <p:blipFill>
          <a:blip r:embed="rId2" cstate="print"/>
          <a:stretch>
            <a:fillRect/>
          </a:stretch>
        </p:blipFill>
        <p:spPr>
          <a:xfrm>
            <a:off x="7429500" y="0"/>
            <a:ext cx="1714500" cy="1524000"/>
          </a:xfrm>
          <a:prstGeom prst="rect">
            <a:avLst/>
          </a:prstGeom>
          <a:ln>
            <a:noFill/>
          </a:ln>
          <a:effectLst>
            <a:outerShdw blurRad="292100" dist="139700" dir="2700000" algn="tl" rotWithShape="0">
              <a:srgbClr val="333333">
                <a:alpha val="65000"/>
              </a:srgbClr>
            </a:outerShdw>
          </a:effectLst>
        </p:spPr>
      </p:pic>
      <p:pic>
        <p:nvPicPr>
          <p:cNvPr id="5" name="Picture 4" descr="Truth Dynamics Logo.jpeg"/>
          <p:cNvPicPr>
            <a:picLocks noChangeAspect="1"/>
          </p:cNvPicPr>
          <p:nvPr/>
        </p:nvPicPr>
        <p:blipFill>
          <a:blip r:embed="rId3" cstate="print"/>
          <a:stretch>
            <a:fillRect/>
          </a:stretch>
        </p:blipFill>
        <p:spPr>
          <a:xfrm>
            <a:off x="8610600" y="6477000"/>
            <a:ext cx="400050" cy="228600"/>
          </a:xfrm>
          <a:prstGeom prst="rect">
            <a:avLst/>
          </a:prstGeom>
          <a:ln>
            <a:noFill/>
          </a:ln>
          <a:effectLst>
            <a:outerShdw blurRad="292100" dist="139700" dir="2700000" algn="tl" rotWithShape="0">
              <a:srgbClr val="333333">
                <a:alpha val="65000"/>
              </a:srgbClr>
            </a:outerShdw>
          </a:effectLst>
        </p:spPr>
      </p:pic>
      <p:pic>
        <p:nvPicPr>
          <p:cNvPr id="2082" name="Picture 34" descr="C:\Documents and Settings\Peter C. Rogers\Local Settings\Temporary Internet Files\Content.IE5\ME2O0LVN\MPj04387460000[1].jpg"/>
          <p:cNvPicPr>
            <a:picLocks noChangeAspect="1" noChangeArrowheads="1"/>
          </p:cNvPicPr>
          <p:nvPr/>
        </p:nvPicPr>
        <p:blipFill>
          <a:blip r:embed="rId4" cstate="print"/>
          <a:srcRect/>
          <a:stretch>
            <a:fillRect/>
          </a:stretch>
        </p:blipFill>
        <p:spPr bwMode="auto">
          <a:xfrm>
            <a:off x="3657600" y="3352800"/>
            <a:ext cx="2286000" cy="3048000"/>
          </a:xfrm>
          <a:prstGeom prst="rect">
            <a:avLst/>
          </a:prstGeom>
          <a:ln>
            <a:noFill/>
          </a:ln>
          <a:effectLst>
            <a:softEdge rad="112500"/>
          </a:effectLst>
        </p:spPr>
      </p:pic>
      <p:pic>
        <p:nvPicPr>
          <p:cNvPr id="2084" name="Picture 36" descr="C:\Documents and Settings\Peter C. Rogers\Local Settings\Temporary Internet Files\Content.IE5\ME2O0LVN\MPj04387270000[1].jpg"/>
          <p:cNvPicPr>
            <a:picLocks noChangeAspect="1" noChangeArrowheads="1"/>
          </p:cNvPicPr>
          <p:nvPr/>
        </p:nvPicPr>
        <p:blipFill>
          <a:blip r:embed="rId5" cstate="print"/>
          <a:srcRect/>
          <a:stretch>
            <a:fillRect/>
          </a:stretch>
        </p:blipFill>
        <p:spPr bwMode="auto">
          <a:xfrm>
            <a:off x="1676400" y="3352800"/>
            <a:ext cx="1727200" cy="129540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41" name="Picture 36" descr="C:\Documents and Settings\Peter C. Rogers\Local Settings\Temporary Internet Files\Content.IE5\ME2O0LVN\MPj04387270000[1].jpg"/>
          <p:cNvPicPr>
            <a:picLocks noChangeAspect="1" noChangeArrowheads="1"/>
          </p:cNvPicPr>
          <p:nvPr/>
        </p:nvPicPr>
        <p:blipFill>
          <a:blip r:embed="rId5" cstate="print"/>
          <a:srcRect/>
          <a:stretch>
            <a:fillRect/>
          </a:stretch>
        </p:blipFill>
        <p:spPr bwMode="auto">
          <a:xfrm>
            <a:off x="6172200" y="3352800"/>
            <a:ext cx="1727200" cy="129540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9" name="Picture 8" descr="Golden Key.png"/>
          <p:cNvPicPr>
            <a:picLocks noChangeAspect="1"/>
          </p:cNvPicPr>
          <p:nvPr/>
        </p:nvPicPr>
        <p:blipFill>
          <a:blip r:embed="rId2" cstate="print"/>
          <a:stretch>
            <a:fillRect/>
          </a:stretch>
        </p:blipFill>
        <p:spPr>
          <a:xfrm flipH="1">
            <a:off x="-1" y="0"/>
            <a:ext cx="1678839" cy="1447800"/>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Master Key System</a:t>
            </a:r>
            <a:br>
              <a:rPr lang="en-US" dirty="0" smtClean="0"/>
            </a:br>
            <a:r>
              <a:rPr lang="en-US" dirty="0" smtClean="0"/>
              <a:t>Part Nineteen</a:t>
            </a:r>
            <a:endParaRPr lang="en-US" dirty="0"/>
          </a:p>
        </p:txBody>
      </p:sp>
      <p:sp>
        <p:nvSpPr>
          <p:cNvPr id="3" name="Content Placeholder 2"/>
          <p:cNvSpPr>
            <a:spLocks noGrp="1"/>
          </p:cNvSpPr>
          <p:nvPr>
            <p:ph idx="1"/>
          </p:nvPr>
        </p:nvSpPr>
        <p:spPr>
          <a:xfrm>
            <a:off x="457200" y="1447801"/>
            <a:ext cx="8534400" cy="5257800"/>
          </a:xfrm>
        </p:spPr>
        <p:txBody>
          <a:bodyPr>
            <a:normAutofit fontScale="70000" lnSpcReduction="20000"/>
          </a:bodyPr>
          <a:lstStyle/>
          <a:p>
            <a:pPr algn="ctr">
              <a:buNone/>
            </a:pPr>
            <a:r>
              <a:rPr lang="en-US" sz="4000" b="1" dirty="0" smtClean="0"/>
              <a:t>Your Mental Food</a:t>
            </a:r>
          </a:p>
          <a:p>
            <a:pPr algn="ctr">
              <a:buNone/>
            </a:pPr>
            <a:endParaRPr lang="en-US" sz="1600" b="1" dirty="0" smtClean="0"/>
          </a:p>
          <a:p>
            <a:pPr algn="ctr">
              <a:buNone/>
            </a:pPr>
            <a:r>
              <a:rPr lang="en-US" sz="3100" b="1" dirty="0" smtClean="0"/>
              <a:t>The two extremes are relative; they are not separated entities, but they are two parts or aspects of the whole.</a:t>
            </a:r>
          </a:p>
          <a:p>
            <a:pPr algn="ctr">
              <a:buNone/>
            </a:pPr>
            <a:r>
              <a:rPr lang="en-US" sz="2400" b="1" dirty="0" smtClean="0"/>
              <a:t>                                                                                                                                                                      Up</a:t>
            </a:r>
          </a:p>
          <a:p>
            <a:pPr algn="ctr">
              <a:buNone/>
            </a:pPr>
            <a:endParaRPr lang="en-US" sz="2400" b="1" dirty="0" smtClean="0"/>
          </a:p>
          <a:p>
            <a:pPr algn="just"/>
            <a:endParaRPr lang="en-US" sz="2400" b="1" dirty="0" smtClean="0"/>
          </a:p>
          <a:p>
            <a:pPr algn="just"/>
            <a:r>
              <a:rPr lang="en-US" sz="2400" b="1" dirty="0" smtClean="0">
                <a:solidFill>
                  <a:srgbClr val="FFC000"/>
                </a:solidFill>
              </a:rPr>
              <a:t>North Pole and South Pole</a:t>
            </a:r>
          </a:p>
          <a:p>
            <a:pPr algn="just"/>
            <a:endParaRPr lang="en-US" sz="2400" b="1" dirty="0" smtClean="0"/>
          </a:p>
          <a:p>
            <a:pPr algn="just"/>
            <a:r>
              <a:rPr lang="en-US" sz="2400" b="1" dirty="0" smtClean="0">
                <a:solidFill>
                  <a:srgbClr val="FFC000"/>
                </a:solidFill>
              </a:rPr>
              <a:t>Left and Right                  </a:t>
            </a:r>
            <a:r>
              <a:rPr lang="en-US" sz="2400" b="1" dirty="0" smtClean="0"/>
              <a:t>                                              </a:t>
            </a:r>
            <a:r>
              <a:rPr lang="en-US" sz="2400" b="1" dirty="0" smtClean="0">
                <a:solidFill>
                  <a:srgbClr val="FFC000"/>
                </a:solidFill>
              </a:rPr>
              <a:t>  </a:t>
            </a:r>
            <a:r>
              <a:rPr lang="en-US" sz="2400" b="1" dirty="0" smtClean="0"/>
              <a:t>Whole</a:t>
            </a:r>
          </a:p>
          <a:p>
            <a:pPr algn="just">
              <a:buNone/>
            </a:pPr>
            <a:r>
              <a:rPr lang="en-US" sz="2400" b="1" dirty="0" smtClean="0"/>
              <a:t>                                                         </a:t>
            </a:r>
          </a:p>
          <a:p>
            <a:pPr algn="just"/>
            <a:r>
              <a:rPr lang="en-US" sz="2400" b="1" dirty="0" smtClean="0">
                <a:solidFill>
                  <a:srgbClr val="FFC000"/>
                </a:solidFill>
              </a:rPr>
              <a:t>Good and Bad</a:t>
            </a:r>
          </a:p>
          <a:p>
            <a:pPr algn="just">
              <a:buNone/>
            </a:pPr>
            <a:r>
              <a:rPr lang="en-US" sz="2400" b="1" dirty="0" smtClean="0"/>
              <a:t>                                                        Left                                      Middle                                          Right</a:t>
            </a:r>
          </a:p>
          <a:p>
            <a:pPr algn="just"/>
            <a:r>
              <a:rPr lang="en-US" sz="2400" b="1" dirty="0" smtClean="0">
                <a:solidFill>
                  <a:srgbClr val="FFC000"/>
                </a:solidFill>
              </a:rPr>
              <a:t>Up and Down                    Good                                                                                            Bad</a:t>
            </a:r>
          </a:p>
          <a:p>
            <a:pPr algn="just"/>
            <a:endParaRPr lang="en-US" sz="2400" b="1" dirty="0" smtClean="0"/>
          </a:p>
          <a:p>
            <a:pPr algn="just">
              <a:buNone/>
            </a:pPr>
            <a:endParaRPr lang="en-US" sz="2400" b="1" dirty="0" smtClean="0">
              <a:solidFill>
                <a:srgbClr val="FFC000"/>
              </a:solidFill>
            </a:endParaRPr>
          </a:p>
          <a:p>
            <a:pPr algn="just"/>
            <a:endParaRPr lang="en-US" sz="2400" b="1" dirty="0" smtClean="0"/>
          </a:p>
          <a:p>
            <a:pPr algn="just"/>
            <a:endParaRPr lang="en-US" sz="2400" b="1" dirty="0" smtClean="0"/>
          </a:p>
          <a:p>
            <a:pPr algn="just"/>
            <a:endParaRPr lang="en-US" sz="2400" b="1" dirty="0" smtClean="0"/>
          </a:p>
          <a:p>
            <a:pPr algn="just"/>
            <a:endParaRPr lang="en-US" sz="2400" b="1" dirty="0" smtClean="0"/>
          </a:p>
          <a:p>
            <a:pPr algn="just"/>
            <a:endParaRPr lang="en-US" sz="3100" b="1" dirty="0" smtClean="0"/>
          </a:p>
          <a:p>
            <a:pPr algn="just"/>
            <a:r>
              <a:rPr lang="en-US" sz="2600" b="1" dirty="0" smtClean="0">
                <a:solidFill>
                  <a:srgbClr val="FFC000"/>
                </a:solidFill>
              </a:rPr>
              <a:t>They are names given to two different parts of one quantity                            </a:t>
            </a:r>
            <a:r>
              <a:rPr lang="en-US" sz="2600" b="1" dirty="0" smtClean="0"/>
              <a:t>Down</a:t>
            </a:r>
          </a:p>
          <a:p>
            <a:pPr algn="just"/>
            <a:endParaRPr lang="en-US" sz="2400" b="1" dirty="0"/>
          </a:p>
        </p:txBody>
      </p:sp>
      <p:pic>
        <p:nvPicPr>
          <p:cNvPr id="4" name="Picture 3" descr="Golden Key.png"/>
          <p:cNvPicPr>
            <a:picLocks noChangeAspect="1"/>
          </p:cNvPicPr>
          <p:nvPr/>
        </p:nvPicPr>
        <p:blipFill>
          <a:blip r:embed="rId2" cstate="print"/>
          <a:stretch>
            <a:fillRect/>
          </a:stretch>
        </p:blipFill>
        <p:spPr>
          <a:xfrm>
            <a:off x="7429500" y="0"/>
            <a:ext cx="1714500" cy="1524000"/>
          </a:xfrm>
          <a:prstGeom prst="rect">
            <a:avLst/>
          </a:prstGeom>
          <a:ln>
            <a:noFill/>
          </a:ln>
          <a:effectLst>
            <a:outerShdw blurRad="292100" dist="139700" dir="2700000" algn="tl" rotWithShape="0">
              <a:srgbClr val="333333">
                <a:alpha val="65000"/>
              </a:srgbClr>
            </a:outerShdw>
          </a:effectLst>
        </p:spPr>
      </p:pic>
      <p:pic>
        <p:nvPicPr>
          <p:cNvPr id="5" name="Picture 4" descr="Truth Dynamics Logo.jpeg"/>
          <p:cNvPicPr>
            <a:picLocks noChangeAspect="1"/>
          </p:cNvPicPr>
          <p:nvPr/>
        </p:nvPicPr>
        <p:blipFill>
          <a:blip r:embed="rId3" cstate="print"/>
          <a:stretch>
            <a:fillRect/>
          </a:stretch>
        </p:blipFill>
        <p:spPr>
          <a:xfrm>
            <a:off x="8610600" y="6477000"/>
            <a:ext cx="381000" cy="228600"/>
          </a:xfrm>
          <a:prstGeom prst="rect">
            <a:avLst/>
          </a:prstGeom>
          <a:ln>
            <a:noFill/>
          </a:ln>
          <a:effectLst>
            <a:outerShdw blurRad="292100" dist="139700" dir="2700000" algn="tl" rotWithShape="0">
              <a:srgbClr val="333333">
                <a:alpha val="65000"/>
              </a:srgbClr>
            </a:outerShdw>
          </a:effectLst>
        </p:spPr>
      </p:pic>
      <p:sp>
        <p:nvSpPr>
          <p:cNvPr id="11" name="Left-Right Arrow 10"/>
          <p:cNvSpPr/>
          <p:nvPr/>
        </p:nvSpPr>
        <p:spPr>
          <a:xfrm>
            <a:off x="3124200" y="3962400"/>
            <a:ext cx="4953000" cy="228600"/>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Arrow Connector 12"/>
          <p:cNvCxnSpPr/>
          <p:nvPr/>
        </p:nvCxnSpPr>
        <p:spPr>
          <a:xfrm>
            <a:off x="5943600" y="3657600"/>
            <a:ext cx="2133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rot="10800000">
            <a:off x="3124200" y="3657600"/>
            <a:ext cx="1905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8" name="Up-Down Arrow 17"/>
          <p:cNvSpPr/>
          <p:nvPr/>
        </p:nvSpPr>
        <p:spPr>
          <a:xfrm>
            <a:off x="8382000" y="2819400"/>
            <a:ext cx="152400" cy="3200400"/>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descr="Golden Key.png"/>
          <p:cNvPicPr>
            <a:picLocks noChangeAspect="1"/>
          </p:cNvPicPr>
          <p:nvPr/>
        </p:nvPicPr>
        <p:blipFill>
          <a:blip r:embed="rId2" cstate="print"/>
          <a:stretch>
            <a:fillRect/>
          </a:stretch>
        </p:blipFill>
        <p:spPr>
          <a:xfrm flipH="1">
            <a:off x="-1" y="0"/>
            <a:ext cx="1678839" cy="1447800"/>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Master Key System</a:t>
            </a:r>
            <a:br>
              <a:rPr lang="en-US" dirty="0" smtClean="0"/>
            </a:br>
            <a:r>
              <a:rPr lang="en-US" dirty="0" smtClean="0"/>
              <a:t>Part Nineteen</a:t>
            </a:r>
            <a:endParaRPr lang="en-US" dirty="0"/>
          </a:p>
        </p:txBody>
      </p:sp>
      <p:sp>
        <p:nvSpPr>
          <p:cNvPr id="3" name="Content Placeholder 2"/>
          <p:cNvSpPr>
            <a:spLocks noGrp="1"/>
          </p:cNvSpPr>
          <p:nvPr>
            <p:ph idx="1"/>
          </p:nvPr>
        </p:nvSpPr>
        <p:spPr>
          <a:xfrm>
            <a:off x="457200" y="1524001"/>
            <a:ext cx="8229600" cy="5105400"/>
          </a:xfrm>
        </p:spPr>
        <p:txBody>
          <a:bodyPr>
            <a:normAutofit/>
          </a:bodyPr>
          <a:lstStyle/>
          <a:p>
            <a:pPr algn="ctr">
              <a:buNone/>
            </a:pPr>
            <a:r>
              <a:rPr lang="en-US" sz="2800" b="1" dirty="0" smtClean="0"/>
              <a:t>Your Mental Food</a:t>
            </a:r>
          </a:p>
          <a:p>
            <a:pPr algn="ctr">
              <a:buNone/>
            </a:pPr>
            <a:endParaRPr lang="en-US" sz="1600" b="1" dirty="0" smtClean="0"/>
          </a:p>
          <a:p>
            <a:pPr algn="just"/>
            <a:r>
              <a:rPr lang="en-US" sz="2400" b="1" dirty="0" smtClean="0"/>
              <a:t>If your thought is powerful, constructive and positive, it will be evident in your health, your business and your environment.</a:t>
            </a:r>
          </a:p>
          <a:p>
            <a:pPr algn="just"/>
            <a:endParaRPr lang="en-US" sz="2400" b="1" dirty="0" smtClean="0"/>
          </a:p>
          <a:p>
            <a:pPr algn="just"/>
            <a:endParaRPr lang="en-US" sz="2400" b="1" dirty="0" smtClean="0"/>
          </a:p>
          <a:p>
            <a:pPr algn="just"/>
            <a:endParaRPr lang="en-US" sz="2400" b="1" dirty="0" smtClean="0"/>
          </a:p>
          <a:p>
            <a:pPr algn="just"/>
            <a:endParaRPr lang="en-US" sz="2400" b="1" dirty="0" smtClean="0"/>
          </a:p>
          <a:p>
            <a:pPr algn="just"/>
            <a:r>
              <a:rPr lang="en-US" sz="2400" b="1" dirty="0" smtClean="0"/>
              <a:t>If your thought is weak, critical, destructive and negative, it will manifest in your body as fear worry and nervousness  and if will also manifest as lack, limitation and discord in your environment.</a:t>
            </a:r>
            <a:endParaRPr lang="en-US" sz="2400" b="1" dirty="0"/>
          </a:p>
        </p:txBody>
      </p:sp>
      <p:pic>
        <p:nvPicPr>
          <p:cNvPr id="4" name="Picture 3" descr="Golden Key.png"/>
          <p:cNvPicPr>
            <a:picLocks noChangeAspect="1"/>
          </p:cNvPicPr>
          <p:nvPr/>
        </p:nvPicPr>
        <p:blipFill>
          <a:blip r:embed="rId2" cstate="print"/>
          <a:stretch>
            <a:fillRect/>
          </a:stretch>
        </p:blipFill>
        <p:spPr>
          <a:xfrm>
            <a:off x="7429500" y="0"/>
            <a:ext cx="1714500" cy="1524000"/>
          </a:xfrm>
          <a:prstGeom prst="rect">
            <a:avLst/>
          </a:prstGeom>
          <a:ln>
            <a:noFill/>
          </a:ln>
          <a:effectLst>
            <a:outerShdw blurRad="292100" dist="139700" dir="2700000" algn="tl" rotWithShape="0">
              <a:srgbClr val="333333">
                <a:alpha val="65000"/>
              </a:srgbClr>
            </a:outerShdw>
          </a:effectLst>
        </p:spPr>
      </p:pic>
      <p:pic>
        <p:nvPicPr>
          <p:cNvPr id="5" name="Picture 4" descr="Truth Dynamics Logo.jpeg"/>
          <p:cNvPicPr>
            <a:picLocks noChangeAspect="1"/>
          </p:cNvPicPr>
          <p:nvPr/>
        </p:nvPicPr>
        <p:blipFill>
          <a:blip r:embed="rId3" cstate="print"/>
          <a:stretch>
            <a:fillRect/>
          </a:stretch>
        </p:blipFill>
        <p:spPr>
          <a:xfrm>
            <a:off x="8534400" y="6477000"/>
            <a:ext cx="457200" cy="228600"/>
          </a:xfrm>
          <a:prstGeom prst="rect">
            <a:avLst/>
          </a:prstGeom>
          <a:ln>
            <a:noFill/>
          </a:ln>
          <a:effectLst>
            <a:outerShdw blurRad="292100" dist="139700" dir="2700000" algn="tl" rotWithShape="0">
              <a:srgbClr val="333333">
                <a:alpha val="65000"/>
              </a:srgbClr>
            </a:outerShdw>
          </a:effectLst>
        </p:spPr>
      </p:pic>
      <p:pic>
        <p:nvPicPr>
          <p:cNvPr id="4099" name="Picture 3" descr="C:\Documents and Settings\Peter C. Rogers\Local Settings\Temporary Internet Files\Content.IE5\M0VPXDY8\MCj01570190000[1].wmf"/>
          <p:cNvPicPr>
            <a:picLocks noChangeAspect="1" noChangeArrowheads="1"/>
          </p:cNvPicPr>
          <p:nvPr/>
        </p:nvPicPr>
        <p:blipFill>
          <a:blip r:embed="rId4" cstate="print"/>
          <a:srcRect/>
          <a:stretch>
            <a:fillRect/>
          </a:stretch>
        </p:blipFill>
        <p:spPr bwMode="auto">
          <a:xfrm>
            <a:off x="3048000" y="3124201"/>
            <a:ext cx="1676400" cy="1784744"/>
          </a:xfrm>
          <a:prstGeom prst="rect">
            <a:avLst/>
          </a:prstGeom>
          <a:ln>
            <a:noFill/>
          </a:ln>
          <a:effectLst>
            <a:outerShdw blurRad="292100" dist="139700" dir="2700000" algn="tl" rotWithShape="0">
              <a:srgbClr val="333333">
                <a:alpha val="65000"/>
              </a:srgbClr>
            </a:outerShdw>
          </a:effectLst>
        </p:spPr>
      </p:pic>
      <p:pic>
        <p:nvPicPr>
          <p:cNvPr id="4107" name="Picture 11" descr="C:\Documents and Settings\Peter C. Rogers\Local Settings\Temporary Internet Files\Content.IE5\M0VPXDY8\MCj03325780000[1].wmf"/>
          <p:cNvPicPr>
            <a:picLocks noChangeAspect="1" noChangeArrowheads="1"/>
          </p:cNvPicPr>
          <p:nvPr/>
        </p:nvPicPr>
        <p:blipFill>
          <a:blip r:embed="rId5" cstate="print"/>
          <a:srcRect/>
          <a:stretch>
            <a:fillRect/>
          </a:stretch>
        </p:blipFill>
        <p:spPr bwMode="auto">
          <a:xfrm>
            <a:off x="5638800" y="2971800"/>
            <a:ext cx="1640434" cy="1862633"/>
          </a:xfrm>
          <a:prstGeom prst="rect">
            <a:avLst/>
          </a:prstGeom>
          <a:ln>
            <a:noFill/>
          </a:ln>
          <a:effectLst>
            <a:outerShdw blurRad="292100" dist="139700" dir="2700000" algn="tl" rotWithShape="0">
              <a:srgbClr val="333333">
                <a:alpha val="65000"/>
              </a:srgbClr>
            </a:outerShdw>
          </a:effectLst>
        </p:spPr>
      </p:pic>
      <p:pic>
        <p:nvPicPr>
          <p:cNvPr id="4112" name="Picture 16" descr="C:\Documents and Settings\Peter C. Rogers\Local Settings\Temporary Internet Files\Content.IE5\HDI0Q5IX\MCj03200320000[1].wmf"/>
          <p:cNvPicPr>
            <a:picLocks noChangeAspect="1" noChangeArrowheads="1"/>
          </p:cNvPicPr>
          <p:nvPr/>
        </p:nvPicPr>
        <p:blipFill>
          <a:blip r:embed="rId6" cstate="print"/>
          <a:srcRect/>
          <a:stretch>
            <a:fillRect/>
          </a:stretch>
        </p:blipFill>
        <p:spPr bwMode="auto">
          <a:xfrm>
            <a:off x="8305800" y="1524000"/>
            <a:ext cx="647621" cy="685800"/>
          </a:xfrm>
          <a:prstGeom prst="rect">
            <a:avLst/>
          </a:prstGeom>
          <a:ln>
            <a:noFill/>
          </a:ln>
          <a:effectLst>
            <a:outerShdw blurRad="292100" dist="139700" dir="2700000" algn="tl" rotWithShape="0">
              <a:srgbClr val="333333">
                <a:alpha val="65000"/>
              </a:srgbClr>
            </a:outerShdw>
          </a:effectLst>
        </p:spPr>
      </p:pic>
      <p:pic>
        <p:nvPicPr>
          <p:cNvPr id="4113" name="Picture 17" descr="C:\Documents and Settings\Peter C. Rogers\Local Settings\Temporary Internet Files\Content.IE5\ME2O0LVN\MCj04419320000[1].wmf"/>
          <p:cNvPicPr>
            <a:picLocks noChangeAspect="1" noChangeArrowheads="1"/>
          </p:cNvPicPr>
          <p:nvPr/>
        </p:nvPicPr>
        <p:blipFill>
          <a:blip r:embed="rId7" cstate="print"/>
          <a:srcRect/>
          <a:stretch>
            <a:fillRect/>
          </a:stretch>
        </p:blipFill>
        <p:spPr bwMode="auto">
          <a:xfrm>
            <a:off x="228600" y="1524000"/>
            <a:ext cx="792163" cy="694973"/>
          </a:xfrm>
          <a:prstGeom prst="rect">
            <a:avLst/>
          </a:prstGeom>
          <a:ln>
            <a:noFill/>
          </a:ln>
          <a:effectLst>
            <a:outerShdw blurRad="292100" dist="139700" dir="2700000" algn="tl" rotWithShape="0">
              <a:srgbClr val="333333">
                <a:alpha val="65000"/>
              </a:srgbClr>
            </a:outerShdw>
          </a:effectLst>
        </p:spPr>
      </p:pic>
      <p:pic>
        <p:nvPicPr>
          <p:cNvPr id="10" name="Picture 9" descr="Golden Key.png"/>
          <p:cNvPicPr>
            <a:picLocks noChangeAspect="1"/>
          </p:cNvPicPr>
          <p:nvPr/>
        </p:nvPicPr>
        <p:blipFill>
          <a:blip r:embed="rId2" cstate="print"/>
          <a:stretch>
            <a:fillRect/>
          </a:stretch>
        </p:blipFill>
        <p:spPr>
          <a:xfrm flipH="1">
            <a:off x="-1" y="0"/>
            <a:ext cx="1678839" cy="1447800"/>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Master Key System</a:t>
            </a:r>
            <a:br>
              <a:rPr lang="en-US" dirty="0" smtClean="0"/>
            </a:br>
            <a:r>
              <a:rPr lang="en-US" dirty="0" smtClean="0"/>
              <a:t>Part Nineteen</a:t>
            </a:r>
            <a:endParaRPr lang="en-US" dirty="0"/>
          </a:p>
        </p:txBody>
      </p:sp>
      <p:sp>
        <p:nvSpPr>
          <p:cNvPr id="3" name="Content Placeholder 2"/>
          <p:cNvSpPr>
            <a:spLocks noGrp="1"/>
          </p:cNvSpPr>
          <p:nvPr>
            <p:ph idx="1"/>
          </p:nvPr>
        </p:nvSpPr>
        <p:spPr>
          <a:xfrm>
            <a:off x="457200" y="1524000"/>
            <a:ext cx="8686800" cy="5181599"/>
          </a:xfrm>
        </p:spPr>
        <p:txBody>
          <a:bodyPr>
            <a:normAutofit/>
          </a:bodyPr>
          <a:lstStyle/>
          <a:p>
            <a:pPr algn="ctr">
              <a:buNone/>
            </a:pPr>
            <a:r>
              <a:rPr lang="en-US" sz="2800" b="1" dirty="0" smtClean="0"/>
              <a:t>Your Mental Food</a:t>
            </a:r>
          </a:p>
          <a:p>
            <a:pPr algn="ctr">
              <a:buNone/>
            </a:pPr>
            <a:endParaRPr lang="en-US" sz="1600" b="1" dirty="0" smtClean="0"/>
          </a:p>
          <a:p>
            <a:pPr algn="ctr">
              <a:buNone/>
            </a:pPr>
            <a:r>
              <a:rPr lang="en-US" sz="2400" b="1" dirty="0" smtClean="0"/>
              <a:t>This power is superior because it exists on a higher plane</a:t>
            </a:r>
          </a:p>
          <a:p>
            <a:pPr algn="ctr">
              <a:buNone/>
            </a:pPr>
            <a:r>
              <a:rPr lang="en-US" sz="2400" b="1" dirty="0" smtClean="0"/>
              <a:t>                                                                                                                     (Hz)</a:t>
            </a:r>
          </a:p>
          <a:p>
            <a:pPr marL="576072" indent="-457200" algn="just">
              <a:buNone/>
            </a:pPr>
            <a:r>
              <a:rPr lang="en-US" sz="2400" b="1" dirty="0" smtClean="0">
                <a:solidFill>
                  <a:srgbClr val="FFC000"/>
                </a:solidFill>
              </a:rPr>
              <a:t>5.  Spiritual Level ………………      Universe, God, Energy</a:t>
            </a:r>
          </a:p>
          <a:p>
            <a:pPr marL="576072" indent="-457200" algn="just">
              <a:buNone/>
            </a:pPr>
            <a:endParaRPr lang="en-US" sz="2400" b="1" dirty="0" smtClean="0"/>
          </a:p>
          <a:p>
            <a:pPr marL="576072" indent="-457200" algn="just">
              <a:buNone/>
            </a:pPr>
            <a:r>
              <a:rPr lang="en-US" sz="2400" b="1" dirty="0" smtClean="0">
                <a:solidFill>
                  <a:srgbClr val="FFC000"/>
                </a:solidFill>
              </a:rPr>
              <a:t>4.  Mental Level ………………..      Thought, Vibration, Force</a:t>
            </a:r>
          </a:p>
          <a:p>
            <a:pPr marL="576072" indent="-457200" algn="just">
              <a:buNone/>
            </a:pPr>
            <a:endParaRPr lang="en-US" sz="2400" b="1" dirty="0" smtClean="0"/>
          </a:p>
          <a:p>
            <a:pPr marL="576072" indent="-457200" algn="just">
              <a:buNone/>
            </a:pPr>
            <a:r>
              <a:rPr lang="en-US" sz="2400" b="1" dirty="0" smtClean="0">
                <a:solidFill>
                  <a:srgbClr val="FFC000"/>
                </a:solidFill>
              </a:rPr>
              <a:t>3.  Emotional Level ……………       Moods, Feelings, Tones</a:t>
            </a:r>
          </a:p>
          <a:p>
            <a:pPr marL="576072" indent="-457200" algn="just">
              <a:buFont typeface="Wingdings 2"/>
              <a:buAutoNum type="arabicPeriod" startAt="2"/>
            </a:pPr>
            <a:endParaRPr lang="en-US" sz="2400" b="1" dirty="0" smtClean="0">
              <a:solidFill>
                <a:srgbClr val="FFC000"/>
              </a:solidFill>
            </a:endParaRPr>
          </a:p>
          <a:p>
            <a:pPr marL="576072" indent="-457200" algn="just">
              <a:buNone/>
            </a:pPr>
            <a:r>
              <a:rPr lang="en-US" sz="2400" b="1" dirty="0" smtClean="0">
                <a:solidFill>
                  <a:srgbClr val="FFC000"/>
                </a:solidFill>
              </a:rPr>
              <a:t>2.  Etheric Level ………………..      Light, Fine, Subtle</a:t>
            </a:r>
          </a:p>
          <a:p>
            <a:pPr marL="576072" indent="-457200" algn="just">
              <a:buNone/>
            </a:pPr>
            <a:endParaRPr lang="en-US" sz="2400" b="1" dirty="0" smtClean="0"/>
          </a:p>
          <a:p>
            <a:pPr marL="576072" indent="-457200" algn="just">
              <a:buNone/>
            </a:pPr>
            <a:r>
              <a:rPr lang="en-US" sz="2400" b="1" dirty="0" smtClean="0">
                <a:solidFill>
                  <a:srgbClr val="FFC000"/>
                </a:solidFill>
              </a:rPr>
              <a:t>1.  Physical Level ……………….      Body, Matter, Nature</a:t>
            </a:r>
          </a:p>
          <a:p>
            <a:pPr marL="576072" indent="-457200" algn="just">
              <a:buNone/>
            </a:pPr>
            <a:endParaRPr lang="en-US" sz="2400" b="1" dirty="0" smtClean="0"/>
          </a:p>
          <a:p>
            <a:pPr algn="just"/>
            <a:endParaRPr lang="en-US" sz="2400" b="1" dirty="0"/>
          </a:p>
        </p:txBody>
      </p:sp>
      <p:pic>
        <p:nvPicPr>
          <p:cNvPr id="4" name="Picture 3" descr="Golden Key.png"/>
          <p:cNvPicPr>
            <a:picLocks noChangeAspect="1"/>
          </p:cNvPicPr>
          <p:nvPr/>
        </p:nvPicPr>
        <p:blipFill>
          <a:blip r:embed="rId2" cstate="print"/>
          <a:stretch>
            <a:fillRect/>
          </a:stretch>
        </p:blipFill>
        <p:spPr>
          <a:xfrm>
            <a:off x="7429500" y="0"/>
            <a:ext cx="1714500" cy="1524000"/>
          </a:xfrm>
          <a:prstGeom prst="rect">
            <a:avLst/>
          </a:prstGeom>
          <a:ln>
            <a:noFill/>
          </a:ln>
          <a:effectLst>
            <a:outerShdw blurRad="292100" dist="139700" dir="2700000" algn="tl" rotWithShape="0">
              <a:srgbClr val="333333">
                <a:alpha val="65000"/>
              </a:srgbClr>
            </a:outerShdw>
          </a:effectLst>
        </p:spPr>
      </p:pic>
      <p:pic>
        <p:nvPicPr>
          <p:cNvPr id="5" name="Picture 4" descr="Truth Dynamics Logo.jpeg"/>
          <p:cNvPicPr>
            <a:picLocks noChangeAspect="1"/>
          </p:cNvPicPr>
          <p:nvPr/>
        </p:nvPicPr>
        <p:blipFill>
          <a:blip r:embed="rId3" cstate="print"/>
          <a:stretch>
            <a:fillRect/>
          </a:stretch>
        </p:blipFill>
        <p:spPr>
          <a:xfrm>
            <a:off x="8534400" y="6400800"/>
            <a:ext cx="457200" cy="304800"/>
          </a:xfrm>
          <a:prstGeom prst="rect">
            <a:avLst/>
          </a:prstGeom>
          <a:ln>
            <a:noFill/>
          </a:ln>
          <a:effectLst>
            <a:outerShdw blurRad="292100" dist="139700" dir="2700000" algn="tl" rotWithShape="0">
              <a:srgbClr val="333333">
                <a:alpha val="65000"/>
              </a:srgbClr>
            </a:outerShdw>
          </a:effectLst>
        </p:spPr>
      </p:pic>
      <p:sp>
        <p:nvSpPr>
          <p:cNvPr id="6" name="Up Arrow 5"/>
          <p:cNvSpPr/>
          <p:nvPr/>
        </p:nvSpPr>
        <p:spPr>
          <a:xfrm flipH="1">
            <a:off x="8458200" y="3124200"/>
            <a:ext cx="228599" cy="304800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descr="Golden Key.png"/>
          <p:cNvPicPr>
            <a:picLocks noChangeAspect="1"/>
          </p:cNvPicPr>
          <p:nvPr/>
        </p:nvPicPr>
        <p:blipFill>
          <a:blip r:embed="rId2" cstate="print"/>
          <a:stretch>
            <a:fillRect/>
          </a:stretch>
        </p:blipFill>
        <p:spPr>
          <a:xfrm flipH="1">
            <a:off x="-1" y="0"/>
            <a:ext cx="1678839" cy="1447800"/>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Part Nineteen</a:t>
            </a:r>
            <a:br>
              <a:rPr lang="en-US" dirty="0" smtClean="0"/>
            </a:br>
            <a:r>
              <a:rPr lang="en-US" dirty="0" smtClean="0"/>
              <a:t>Main Points</a:t>
            </a:r>
            <a:endParaRPr lang="en-US" dirty="0"/>
          </a:p>
        </p:txBody>
      </p:sp>
      <p:sp>
        <p:nvSpPr>
          <p:cNvPr id="3" name="Content Placeholder 2"/>
          <p:cNvSpPr>
            <a:spLocks noGrp="1"/>
          </p:cNvSpPr>
          <p:nvPr>
            <p:ph idx="1"/>
          </p:nvPr>
        </p:nvSpPr>
        <p:spPr>
          <a:xfrm>
            <a:off x="457200" y="1524000"/>
            <a:ext cx="8229600" cy="5181599"/>
          </a:xfrm>
        </p:spPr>
        <p:txBody>
          <a:bodyPr>
            <a:normAutofit fontScale="77500" lnSpcReduction="20000"/>
          </a:bodyPr>
          <a:lstStyle/>
          <a:p>
            <a:r>
              <a:rPr lang="en-US" b="1" dirty="0" smtClean="0"/>
              <a:t>Extremes are designated by distinctive names such as inside and outside, top and bottom, light and dark, good and bad.</a:t>
            </a:r>
          </a:p>
          <a:p>
            <a:endParaRPr lang="en-US" b="1" dirty="0" smtClean="0"/>
          </a:p>
          <a:p>
            <a:r>
              <a:rPr lang="en-US" b="1" dirty="0" smtClean="0"/>
              <a:t>They are not separate entities.  The are parts or aspects of one whole.</a:t>
            </a:r>
          </a:p>
          <a:p>
            <a:endParaRPr lang="en-US" b="1" dirty="0" smtClean="0"/>
          </a:p>
          <a:p>
            <a:r>
              <a:rPr lang="en-US" b="1" dirty="0" smtClean="0"/>
              <a:t>The Universal Mind is the one creative principle in the physical, mental and spiritual world.</a:t>
            </a:r>
          </a:p>
          <a:p>
            <a:endParaRPr lang="en-US" b="1" dirty="0" smtClean="0"/>
          </a:p>
          <a:p>
            <a:r>
              <a:rPr lang="en-US" b="1" dirty="0" smtClean="0"/>
              <a:t>You are related to this creative principle by your ability to think.</a:t>
            </a:r>
          </a:p>
          <a:p>
            <a:pPr>
              <a:buNone/>
            </a:pPr>
            <a:endParaRPr lang="en-US" b="1" dirty="0" smtClean="0"/>
          </a:p>
          <a:p>
            <a:r>
              <a:rPr lang="en-US" b="1" dirty="0" smtClean="0"/>
              <a:t>This creative principle is operated by thought.  Thought is the seed which results in action and action results in form.</a:t>
            </a:r>
            <a:endParaRPr lang="en-US" b="1" dirty="0"/>
          </a:p>
        </p:txBody>
      </p:sp>
      <p:pic>
        <p:nvPicPr>
          <p:cNvPr id="4" name="Picture 3" descr="Golden Key.png"/>
          <p:cNvPicPr>
            <a:picLocks noChangeAspect="1"/>
          </p:cNvPicPr>
          <p:nvPr/>
        </p:nvPicPr>
        <p:blipFill>
          <a:blip r:embed="rId2" cstate="print"/>
          <a:stretch>
            <a:fillRect/>
          </a:stretch>
        </p:blipFill>
        <p:spPr>
          <a:xfrm>
            <a:off x="7429500" y="0"/>
            <a:ext cx="1714500" cy="1524000"/>
          </a:xfrm>
          <a:prstGeom prst="rect">
            <a:avLst/>
          </a:prstGeom>
          <a:ln>
            <a:noFill/>
          </a:ln>
          <a:effectLst>
            <a:outerShdw blurRad="292100" dist="139700" dir="2700000" algn="tl" rotWithShape="0">
              <a:srgbClr val="333333">
                <a:alpha val="65000"/>
              </a:srgbClr>
            </a:outerShdw>
          </a:effectLst>
        </p:spPr>
      </p:pic>
      <p:pic>
        <p:nvPicPr>
          <p:cNvPr id="5" name="Picture 4" descr="Truth Dynamics Logo.jpeg"/>
          <p:cNvPicPr>
            <a:picLocks noChangeAspect="1"/>
          </p:cNvPicPr>
          <p:nvPr/>
        </p:nvPicPr>
        <p:blipFill>
          <a:blip r:embed="rId3" cstate="print"/>
          <a:stretch>
            <a:fillRect/>
          </a:stretch>
        </p:blipFill>
        <p:spPr>
          <a:xfrm>
            <a:off x="8534400" y="6400800"/>
            <a:ext cx="457200" cy="304800"/>
          </a:xfrm>
          <a:prstGeom prst="rect">
            <a:avLst/>
          </a:prstGeom>
          <a:ln>
            <a:noFill/>
          </a:ln>
          <a:effectLst>
            <a:outerShdw blurRad="292100" dist="139700" dir="2700000" algn="tl" rotWithShape="0">
              <a:srgbClr val="333333">
                <a:alpha val="65000"/>
              </a:srgbClr>
            </a:outerShdw>
          </a:effectLst>
        </p:spPr>
      </p:pic>
      <p:pic>
        <p:nvPicPr>
          <p:cNvPr id="6" name="Picture 5" descr="Golden Key.png"/>
          <p:cNvPicPr>
            <a:picLocks noChangeAspect="1"/>
          </p:cNvPicPr>
          <p:nvPr/>
        </p:nvPicPr>
        <p:blipFill>
          <a:blip r:embed="rId2" cstate="print"/>
          <a:stretch>
            <a:fillRect/>
          </a:stretch>
        </p:blipFill>
        <p:spPr>
          <a:xfrm flipH="1">
            <a:off x="-1" y="0"/>
            <a:ext cx="1678839" cy="1447800"/>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Part Nineteen</a:t>
            </a:r>
            <a:br>
              <a:rPr lang="en-US" dirty="0" smtClean="0"/>
            </a:br>
            <a:r>
              <a:rPr lang="en-US" dirty="0" smtClean="0"/>
              <a:t>Main Points</a:t>
            </a:r>
            <a:endParaRPr lang="en-US" dirty="0"/>
          </a:p>
        </p:txBody>
      </p:sp>
      <p:sp>
        <p:nvSpPr>
          <p:cNvPr id="3" name="Content Placeholder 2"/>
          <p:cNvSpPr>
            <a:spLocks noGrp="1"/>
          </p:cNvSpPr>
          <p:nvPr>
            <p:ph idx="1"/>
          </p:nvPr>
        </p:nvSpPr>
        <p:spPr>
          <a:xfrm>
            <a:off x="381000" y="1676401"/>
            <a:ext cx="8229600" cy="5181599"/>
          </a:xfrm>
        </p:spPr>
        <p:txBody>
          <a:bodyPr>
            <a:normAutofit fontScale="77500" lnSpcReduction="20000"/>
          </a:bodyPr>
          <a:lstStyle/>
          <a:p>
            <a:r>
              <a:rPr lang="en-US" b="1" dirty="0" smtClean="0"/>
              <a:t>Form depends upon the rate of vibration.</a:t>
            </a:r>
          </a:p>
          <a:p>
            <a:endParaRPr lang="en-US" b="1" dirty="0" smtClean="0"/>
          </a:p>
          <a:p>
            <a:r>
              <a:rPr lang="en-US" b="1" dirty="0" smtClean="0"/>
              <a:t>The rate of vibration may be changed by mental action.</a:t>
            </a:r>
          </a:p>
          <a:p>
            <a:endParaRPr lang="en-US" b="1" dirty="0" smtClean="0"/>
          </a:p>
          <a:p>
            <a:r>
              <a:rPr lang="en-US" b="1" dirty="0" smtClean="0"/>
              <a:t>Mental action depends upon polarity, action and reaction between you and the Universal.</a:t>
            </a:r>
          </a:p>
          <a:p>
            <a:endParaRPr lang="en-US" b="1" dirty="0" smtClean="0"/>
          </a:p>
          <a:p>
            <a:r>
              <a:rPr lang="en-US" b="1" dirty="0" smtClean="0"/>
              <a:t>The creative energy originates in the Universal and the Universal can only manifest through you.</a:t>
            </a:r>
          </a:p>
          <a:p>
            <a:endParaRPr lang="en-US" b="1" dirty="0" smtClean="0"/>
          </a:p>
          <a:p>
            <a:r>
              <a:rPr lang="en-US" b="1" dirty="0" smtClean="0"/>
              <a:t>You are necessary because the Universal is static and requires energy to start it in motion.  Food becomes energy that enables you to think.  Without food, you stop thinking and the Universal becomes Mind at rest.</a:t>
            </a:r>
            <a:endParaRPr lang="en-US" b="1" dirty="0"/>
          </a:p>
        </p:txBody>
      </p:sp>
      <p:pic>
        <p:nvPicPr>
          <p:cNvPr id="4" name="Picture 3" descr="Truth Dynamics Logo.jpeg"/>
          <p:cNvPicPr>
            <a:picLocks noChangeAspect="1"/>
          </p:cNvPicPr>
          <p:nvPr/>
        </p:nvPicPr>
        <p:blipFill>
          <a:blip r:embed="rId2" cstate="print"/>
          <a:stretch>
            <a:fillRect/>
          </a:stretch>
        </p:blipFill>
        <p:spPr>
          <a:xfrm>
            <a:off x="8534400" y="6400800"/>
            <a:ext cx="457200" cy="304800"/>
          </a:xfrm>
          <a:prstGeom prst="rect">
            <a:avLst/>
          </a:prstGeom>
          <a:ln>
            <a:noFill/>
          </a:ln>
          <a:effectLst>
            <a:outerShdw blurRad="292100" dist="139700" dir="2700000" algn="tl" rotWithShape="0">
              <a:srgbClr val="333333">
                <a:alpha val="65000"/>
              </a:srgbClr>
            </a:outerShdw>
          </a:effectLst>
        </p:spPr>
      </p:pic>
      <p:pic>
        <p:nvPicPr>
          <p:cNvPr id="5" name="Picture 4" descr="Golden Key.png"/>
          <p:cNvPicPr>
            <a:picLocks noChangeAspect="1"/>
          </p:cNvPicPr>
          <p:nvPr/>
        </p:nvPicPr>
        <p:blipFill>
          <a:blip r:embed="rId3" cstate="print"/>
          <a:stretch>
            <a:fillRect/>
          </a:stretch>
        </p:blipFill>
        <p:spPr>
          <a:xfrm>
            <a:off x="7429500" y="0"/>
            <a:ext cx="1714500" cy="1447800"/>
          </a:xfrm>
          <a:prstGeom prst="rect">
            <a:avLst/>
          </a:prstGeom>
          <a:ln>
            <a:noFill/>
          </a:ln>
          <a:effectLst>
            <a:outerShdw blurRad="292100" dist="139700" dir="2700000" algn="tl" rotWithShape="0">
              <a:srgbClr val="333333">
                <a:alpha val="65000"/>
              </a:srgbClr>
            </a:outerShdw>
          </a:effectLst>
        </p:spPr>
      </p:pic>
      <p:pic>
        <p:nvPicPr>
          <p:cNvPr id="6" name="Picture 5" descr="Golden Key.png"/>
          <p:cNvPicPr>
            <a:picLocks noChangeAspect="1"/>
          </p:cNvPicPr>
          <p:nvPr/>
        </p:nvPicPr>
        <p:blipFill>
          <a:blip r:embed="rId3" cstate="print"/>
          <a:stretch>
            <a:fillRect/>
          </a:stretch>
        </p:blipFill>
        <p:spPr>
          <a:xfrm flipH="1">
            <a:off x="-1" y="0"/>
            <a:ext cx="1678839" cy="1447800"/>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139</TotalTime>
  <Words>821</Words>
  <Application>Microsoft Office PowerPoint</Application>
  <PresentationFormat>On-screen Show (4:3)</PresentationFormat>
  <Paragraphs>121</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Module</vt:lpstr>
      <vt:lpstr>Master Key System Part Nineteen      “Your Mental Food”</vt:lpstr>
      <vt:lpstr>Master Key System Part Nineteen</vt:lpstr>
      <vt:lpstr>Master Key System Part Nineteen</vt:lpstr>
      <vt:lpstr>Master Key System Part Nineteen</vt:lpstr>
      <vt:lpstr>Master Key System Part Nineteen</vt:lpstr>
      <vt:lpstr>Master Key System Part Nineteen</vt:lpstr>
      <vt:lpstr>Master Key System Part Nineteen</vt:lpstr>
      <vt:lpstr>Part Nineteen Main Points</vt:lpstr>
      <vt:lpstr>Part Nineteen Main Points</vt:lpstr>
      <vt:lpstr>Part Nineteen Study Questions</vt:lpstr>
      <vt:lpstr>Part Nineteen Study Questions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Master Key System Part Nineteen</dc:title>
  <dc:creator>Peter C. Rogers</dc:creator>
  <cp:lastModifiedBy>Peter C. Rogers</cp:lastModifiedBy>
  <cp:revision>33</cp:revision>
  <dcterms:created xsi:type="dcterms:W3CDTF">2010-02-22T23:51:13Z</dcterms:created>
  <dcterms:modified xsi:type="dcterms:W3CDTF">2012-12-21T04:46:05Z</dcterms:modified>
</cp:coreProperties>
</file>