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BAF8-A6D7-4284-B7FF-D6CFFBE11AD9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85C9-4205-4332-A8EE-74946465F5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BAF8-A6D7-4284-B7FF-D6CFFBE11AD9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85C9-4205-4332-A8EE-74946465F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BAF8-A6D7-4284-B7FF-D6CFFBE11AD9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85C9-4205-4332-A8EE-74946465F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BAF8-A6D7-4284-B7FF-D6CFFBE11AD9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85C9-4205-4332-A8EE-74946465F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BAF8-A6D7-4284-B7FF-D6CFFBE11AD9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85C9-4205-4332-A8EE-74946465F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BAF8-A6D7-4284-B7FF-D6CFFBE11AD9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85C9-4205-4332-A8EE-74946465F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BAF8-A6D7-4284-B7FF-D6CFFBE11AD9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85C9-4205-4332-A8EE-74946465F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BAF8-A6D7-4284-B7FF-D6CFFBE11AD9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85C9-4205-4332-A8EE-74946465F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BAF8-A6D7-4284-B7FF-D6CFFBE11AD9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85C9-4205-4332-A8EE-74946465F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BAF8-A6D7-4284-B7FF-D6CFFBE11AD9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85C9-4205-4332-A8EE-74946465F5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469BAF8-A6D7-4284-B7FF-D6CFFBE11AD9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6BC85C9-4205-4332-A8EE-74946465F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469BAF8-A6D7-4284-B7FF-D6CFFBE11AD9}" type="datetimeFigureOut">
              <a:rPr lang="en-US" smtClean="0"/>
              <a:pPr/>
              <a:t>12/20/12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6BC85C9-4205-4332-A8EE-74946465F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7.wmf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8077200" cy="16733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Master Key System</a:t>
            </a:r>
            <a:br>
              <a:rPr lang="en-US" dirty="0" smtClean="0"/>
            </a:br>
            <a:r>
              <a:rPr lang="en-US" dirty="0" smtClean="0"/>
              <a:t>Part Fourteen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“The Creative Power of Thought”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358384"/>
            <a:ext cx="8077200" cy="1499616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Presented </a:t>
            </a:r>
          </a:p>
          <a:p>
            <a:pPr algn="ctr"/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by</a:t>
            </a:r>
          </a:p>
          <a:p>
            <a:pPr algn="ctr"/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Dr. Peter C. Rogers, D.D</a:t>
            </a:r>
            <a:r>
              <a:rPr lang="en-US" sz="2800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., </a:t>
            </a:r>
            <a:r>
              <a:rPr lang="en-US" sz="2800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PhD.</a:t>
            </a:r>
            <a:endParaRPr lang="en-US" sz="28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5" name="Picture 4" descr="Truth Dynamics Logo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1600200" cy="68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Peter C. Rogers\Local Settings\Temporary Internet Files\Content.IE5\HV31Q9W5\MCj0433903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447800"/>
            <a:ext cx="3429000" cy="3067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C:\Documents and Settings\Peter C. Rogers\My Documents\My Pictures\Head Shots\Head Shots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4118" y="5181600"/>
            <a:ext cx="1279882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Part Fourteen</a:t>
            </a:r>
            <a:br>
              <a:rPr lang="en-US" dirty="0" smtClean="0"/>
            </a:br>
            <a:r>
              <a:rPr lang="en-US" dirty="0" smtClean="0"/>
              <a:t>Main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b="1" dirty="0" smtClean="0"/>
              <a:t>The source of all Wisdom, Power and Intelligence is the Universal Mind.</a:t>
            </a:r>
          </a:p>
          <a:p>
            <a:pPr algn="just"/>
            <a:endParaRPr lang="en-US" b="1" dirty="0" smtClean="0"/>
          </a:p>
          <a:p>
            <a:pPr algn="just"/>
            <a:r>
              <a:rPr lang="en-US" b="1" dirty="0" smtClean="0"/>
              <a:t>Motion, light, heat, and color have their origin in the Universal Energy.</a:t>
            </a:r>
          </a:p>
          <a:p>
            <a:pPr algn="just"/>
            <a:endParaRPr lang="en-US" b="1" dirty="0" smtClean="0"/>
          </a:p>
          <a:p>
            <a:pPr algn="just"/>
            <a:r>
              <a:rPr lang="en-US" b="1" dirty="0" smtClean="0"/>
              <a:t>The creative power of thought originates in the Universal Mind.</a:t>
            </a:r>
          </a:p>
          <a:p>
            <a:pPr algn="just"/>
            <a:endParaRPr lang="en-US" b="1" dirty="0" smtClean="0"/>
          </a:p>
          <a:p>
            <a:pPr algn="just"/>
            <a:r>
              <a:rPr lang="en-US" b="1" dirty="0" smtClean="0"/>
              <a:t>Thought is Mind in motion.</a:t>
            </a:r>
          </a:p>
          <a:p>
            <a:pPr algn="just"/>
            <a:endParaRPr lang="en-US" b="1" dirty="0" smtClean="0"/>
          </a:p>
          <a:p>
            <a:pPr algn="just"/>
            <a:r>
              <a:rPr lang="en-US" b="1" dirty="0" smtClean="0"/>
              <a:t>You are the means by which the Universe produces phenomena.</a:t>
            </a:r>
            <a:endParaRPr lang="en-US" b="1" dirty="0"/>
          </a:p>
        </p:txBody>
      </p:sp>
      <p:pic>
        <p:nvPicPr>
          <p:cNvPr id="5" name="Picture 4" descr="Truth Dynamics Logo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6324600"/>
            <a:ext cx="685800" cy="38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8" name="Picture 2" descr="C:\Documents and Settings\Peter C. Rogers\Local Settings\Temporary Internet Files\Content.IE5\HV31Q9W5\MCj0433903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0"/>
            <a:ext cx="17145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Golden K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1" y="0"/>
            <a:ext cx="1678839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Part Fourteen</a:t>
            </a:r>
            <a:br>
              <a:rPr lang="en-US" dirty="0" smtClean="0"/>
            </a:br>
            <a:r>
              <a:rPr lang="en-US" dirty="0" smtClean="0"/>
              <a:t>Main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b="1" dirty="0" smtClean="0"/>
              <a:t>Your ability to think is your ability to act upon the Universal Mind.</a:t>
            </a:r>
          </a:p>
          <a:p>
            <a:pPr algn="just"/>
            <a:endParaRPr lang="en-US" b="1" dirty="0" smtClean="0"/>
          </a:p>
          <a:p>
            <a:pPr algn="just"/>
            <a:r>
              <a:rPr lang="en-US" b="1" dirty="0" smtClean="0"/>
              <a:t>The first form the Universe takes is electrons which fills all space.</a:t>
            </a:r>
          </a:p>
          <a:p>
            <a:pPr algn="just"/>
            <a:endParaRPr lang="en-US" b="1" dirty="0" smtClean="0"/>
          </a:p>
          <a:p>
            <a:pPr algn="just"/>
            <a:r>
              <a:rPr lang="en-US" b="1" dirty="0" smtClean="0"/>
              <a:t>All things have their origin in the Universal Mind.</a:t>
            </a:r>
          </a:p>
          <a:p>
            <a:pPr algn="just"/>
            <a:endParaRPr lang="en-US" b="1" dirty="0" smtClean="0"/>
          </a:p>
          <a:p>
            <a:pPr algn="just"/>
            <a:r>
              <a:rPr lang="en-US" b="1" dirty="0" smtClean="0"/>
              <a:t>A change of thought will result in a change of conditions.</a:t>
            </a:r>
          </a:p>
          <a:p>
            <a:pPr algn="just"/>
            <a:endParaRPr lang="en-US" b="1" dirty="0" smtClean="0"/>
          </a:p>
          <a:p>
            <a:pPr algn="just"/>
            <a:r>
              <a:rPr lang="en-US" b="1" dirty="0" smtClean="0"/>
              <a:t>A harmonious mental attitude will yield harmonious conditions in life.</a:t>
            </a:r>
            <a:endParaRPr lang="en-US" b="1" dirty="0"/>
          </a:p>
        </p:txBody>
      </p:sp>
      <p:pic>
        <p:nvPicPr>
          <p:cNvPr id="5" name="Picture 4" descr="Truth Dynamics Logo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0" y="6248400"/>
            <a:ext cx="718457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2" name="Picture 2" descr="C:\Documents and Settings\Peter C. Rogers\Local Settings\Temporary Internet Files\Content.IE5\HV31Q9W5\MCj0433903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0"/>
            <a:ext cx="17145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Golden K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1" y="0"/>
            <a:ext cx="1678839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Part Fourteen</a:t>
            </a:r>
            <a:br>
              <a:rPr lang="en-US" dirty="0" smtClean="0"/>
            </a:br>
            <a:r>
              <a:rPr lang="en-US" dirty="0" smtClean="0"/>
              <a:t>Study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5029200"/>
          </a:xfrm>
        </p:spPr>
        <p:txBody>
          <a:bodyPr>
            <a:normAutofit fontScale="77500" lnSpcReduction="20000"/>
          </a:bodyPr>
          <a:lstStyle/>
          <a:p>
            <a:pPr marL="633222" indent="-514350" algn="just">
              <a:buAutoNum type="arabicPeriod" startAt="131"/>
            </a:pPr>
            <a:r>
              <a:rPr lang="en-US" b="1" dirty="0" smtClean="0"/>
              <a:t>What is the source of all Wisdom, Power and Intelligence?  </a:t>
            </a:r>
            <a:r>
              <a:rPr lang="en-US" b="1" i="1" dirty="0" smtClean="0">
                <a:solidFill>
                  <a:srgbClr val="FFC000"/>
                </a:solidFill>
              </a:rPr>
              <a:t>The Universal Mind.</a:t>
            </a:r>
          </a:p>
          <a:p>
            <a:pPr marL="633222" indent="-514350" algn="just">
              <a:buAutoNum type="arabicPeriod" startAt="131"/>
            </a:pPr>
            <a:endParaRPr lang="en-US" b="1" i="1" dirty="0" smtClean="0">
              <a:solidFill>
                <a:srgbClr val="FFC000"/>
              </a:solidFill>
            </a:endParaRPr>
          </a:p>
          <a:p>
            <a:pPr marL="633222" indent="-514350" algn="just">
              <a:buAutoNum type="arabicPeriod" startAt="131"/>
            </a:pPr>
            <a:r>
              <a:rPr lang="en-US" b="1" dirty="0" smtClean="0"/>
              <a:t>Where do all motion, light, heat and color have their origin</a:t>
            </a:r>
            <a:r>
              <a:rPr lang="en-US" b="1" i="1" dirty="0" smtClean="0"/>
              <a:t>?</a:t>
            </a:r>
            <a:r>
              <a:rPr lang="en-US" b="1" i="1" dirty="0" smtClean="0">
                <a:solidFill>
                  <a:srgbClr val="FFC000"/>
                </a:solidFill>
              </a:rPr>
              <a:t> In the Universal Energy which is one manifestation of the Universal Mind.</a:t>
            </a:r>
          </a:p>
          <a:p>
            <a:pPr marL="633222" indent="-514350" algn="just">
              <a:buAutoNum type="arabicPeriod" startAt="131"/>
            </a:pPr>
            <a:endParaRPr lang="en-US" b="1" i="1" dirty="0" smtClean="0">
              <a:solidFill>
                <a:srgbClr val="FFC000"/>
              </a:solidFill>
            </a:endParaRPr>
          </a:p>
          <a:p>
            <a:pPr marL="633222" indent="-514350" algn="just">
              <a:buAutoNum type="arabicPeriod" startAt="131"/>
            </a:pPr>
            <a:r>
              <a:rPr lang="en-US" b="1" dirty="0" smtClean="0"/>
              <a:t>Where does the creative power of thought originate?  </a:t>
            </a:r>
            <a:r>
              <a:rPr lang="en-US" b="1" i="1" dirty="0" smtClean="0">
                <a:solidFill>
                  <a:srgbClr val="FFC000"/>
                </a:solidFill>
              </a:rPr>
              <a:t>In the Universal Mind.</a:t>
            </a:r>
          </a:p>
          <a:p>
            <a:pPr marL="633222" indent="-514350" algn="just">
              <a:buAutoNum type="arabicPeriod" startAt="131"/>
            </a:pPr>
            <a:endParaRPr lang="en-US" b="1" i="1" dirty="0" smtClean="0">
              <a:solidFill>
                <a:srgbClr val="FFC000"/>
              </a:solidFill>
            </a:endParaRPr>
          </a:p>
          <a:p>
            <a:pPr marL="633222" indent="-514350" algn="just">
              <a:buAutoNum type="arabicPeriod" startAt="131"/>
            </a:pPr>
            <a:r>
              <a:rPr lang="en-US" b="1" dirty="0" smtClean="0"/>
              <a:t>What is thought?  </a:t>
            </a:r>
            <a:r>
              <a:rPr lang="en-US" b="1" i="1" dirty="0" smtClean="0">
                <a:solidFill>
                  <a:srgbClr val="FFC000"/>
                </a:solidFill>
              </a:rPr>
              <a:t>Mind in motion.</a:t>
            </a:r>
          </a:p>
          <a:p>
            <a:pPr marL="633222" indent="-514350" algn="just">
              <a:buAutoNum type="arabicPeriod" startAt="131"/>
            </a:pPr>
            <a:endParaRPr lang="en-US" b="1" i="1" dirty="0" smtClean="0">
              <a:solidFill>
                <a:srgbClr val="FFC000"/>
              </a:solidFill>
            </a:endParaRPr>
          </a:p>
          <a:p>
            <a:pPr marL="633222" indent="-514350" algn="just">
              <a:buAutoNum type="arabicPeriod" startAt="131"/>
            </a:pPr>
            <a:r>
              <a:rPr lang="en-US" b="1" dirty="0" smtClean="0"/>
              <a:t>How is the Universal differentiated in form?  </a:t>
            </a:r>
            <a:r>
              <a:rPr lang="en-US" b="1" i="1" dirty="0" smtClean="0">
                <a:solidFill>
                  <a:srgbClr val="FFC000"/>
                </a:solidFill>
              </a:rPr>
              <a:t>You are the means by which the Universal produces the various combinations which result in formation of phenomena.</a:t>
            </a:r>
            <a:endParaRPr lang="en-US" b="1" i="1" dirty="0">
              <a:solidFill>
                <a:srgbClr val="FFC000"/>
              </a:solidFill>
            </a:endParaRPr>
          </a:p>
        </p:txBody>
      </p:sp>
      <p:pic>
        <p:nvPicPr>
          <p:cNvPr id="5" name="Picture 4" descr="Truth Dynamics Logo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05800" y="6324600"/>
            <a:ext cx="609600" cy="38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6" name="Picture 2" descr="C:\Documents and Settings\Peter C. Rogers\Local Settings\Temporary Internet Files\Content.IE5\HV31Q9W5\MCj0433903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0"/>
            <a:ext cx="17145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Golden K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1" y="0"/>
            <a:ext cx="1678839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Part Fourteen</a:t>
            </a:r>
            <a:br>
              <a:rPr lang="en-US" dirty="0" smtClean="0"/>
            </a:br>
            <a:r>
              <a:rPr lang="en-US" dirty="0" smtClean="0"/>
              <a:t>Study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5181600"/>
          </a:xfrm>
        </p:spPr>
        <p:txBody>
          <a:bodyPr>
            <a:normAutofit fontScale="77500" lnSpcReduction="20000"/>
          </a:bodyPr>
          <a:lstStyle/>
          <a:p>
            <a:pPr marL="633222" indent="-514350" algn="just">
              <a:buAutoNum type="arabicPeriod" startAt="136"/>
            </a:pPr>
            <a:r>
              <a:rPr lang="en-US" b="1" dirty="0" smtClean="0"/>
              <a:t>How is this accomplished?  </a:t>
            </a:r>
            <a:r>
              <a:rPr lang="en-US" b="1" i="1" dirty="0" smtClean="0">
                <a:solidFill>
                  <a:srgbClr val="FFC000"/>
                </a:solidFill>
              </a:rPr>
              <a:t>Your power to think is your ability to act upon the Universal and bring it into manifestation.</a:t>
            </a:r>
          </a:p>
          <a:p>
            <a:pPr marL="633222" indent="-514350" algn="just">
              <a:buAutoNum type="arabicPeriod" startAt="136"/>
            </a:pPr>
            <a:endParaRPr lang="en-US" b="1" i="1" dirty="0" smtClean="0">
              <a:solidFill>
                <a:srgbClr val="FFC000"/>
              </a:solidFill>
            </a:endParaRPr>
          </a:p>
          <a:p>
            <a:pPr marL="633222" indent="-514350" algn="just">
              <a:buAutoNum type="arabicPeriod" startAt="136"/>
            </a:pPr>
            <a:r>
              <a:rPr lang="en-US" b="1" dirty="0" smtClean="0"/>
              <a:t>What is the first form which the Universal takes so far as we know?  </a:t>
            </a:r>
            <a:r>
              <a:rPr lang="en-US" b="1" i="1" dirty="0" smtClean="0">
                <a:solidFill>
                  <a:srgbClr val="FFC000"/>
                </a:solidFill>
              </a:rPr>
              <a:t>Electrons which fill all space.</a:t>
            </a:r>
          </a:p>
          <a:p>
            <a:pPr marL="633222" indent="-514350" algn="just">
              <a:buAutoNum type="arabicPeriod" startAt="136"/>
            </a:pPr>
            <a:endParaRPr lang="en-US" b="1" i="1" dirty="0" smtClean="0">
              <a:solidFill>
                <a:srgbClr val="FFC000"/>
              </a:solidFill>
            </a:endParaRPr>
          </a:p>
          <a:p>
            <a:pPr marL="633222" indent="-514350" algn="just">
              <a:buAutoNum type="arabicPeriod" startAt="136"/>
            </a:pPr>
            <a:r>
              <a:rPr lang="en-US" b="1" dirty="0" smtClean="0"/>
              <a:t>Where do all things have their origin</a:t>
            </a:r>
            <a:r>
              <a:rPr lang="en-US" b="1" i="1" dirty="0" smtClean="0"/>
              <a:t>? </a:t>
            </a:r>
            <a:r>
              <a:rPr lang="en-US" b="1" i="1" dirty="0" smtClean="0">
                <a:solidFill>
                  <a:srgbClr val="FFC000"/>
                </a:solidFill>
              </a:rPr>
              <a:t> In Mind.</a:t>
            </a:r>
          </a:p>
          <a:p>
            <a:pPr marL="633222" indent="-514350" algn="just">
              <a:buAutoNum type="arabicPeriod" startAt="136"/>
            </a:pPr>
            <a:endParaRPr lang="en-US" b="1" i="1" dirty="0" smtClean="0">
              <a:solidFill>
                <a:srgbClr val="FFC000"/>
              </a:solidFill>
            </a:endParaRPr>
          </a:p>
          <a:p>
            <a:pPr marL="633222" indent="-514350" algn="just">
              <a:buAutoNum type="arabicPeriod" startAt="136"/>
            </a:pPr>
            <a:r>
              <a:rPr lang="en-US" b="1" dirty="0" smtClean="0"/>
              <a:t>What is the result of a change of thought</a:t>
            </a:r>
            <a:r>
              <a:rPr lang="en-US" b="1" i="1" dirty="0" smtClean="0"/>
              <a:t>? </a:t>
            </a:r>
            <a:r>
              <a:rPr lang="en-US" b="1" i="1" dirty="0" smtClean="0">
                <a:solidFill>
                  <a:srgbClr val="FFC000"/>
                </a:solidFill>
              </a:rPr>
              <a:t> A change in conditions.</a:t>
            </a:r>
          </a:p>
          <a:p>
            <a:pPr marL="633222" indent="-514350" algn="just">
              <a:buAutoNum type="arabicPeriod" startAt="136"/>
            </a:pPr>
            <a:endParaRPr lang="en-US" b="1" i="1" smtClean="0">
              <a:solidFill>
                <a:srgbClr val="FFC000"/>
              </a:solidFill>
            </a:endParaRPr>
          </a:p>
          <a:p>
            <a:pPr marL="633222" indent="-514350" algn="just">
              <a:buAutoNum type="arabicPeriod" startAt="136"/>
            </a:pPr>
            <a:r>
              <a:rPr lang="en-US" b="1" smtClean="0"/>
              <a:t>What </a:t>
            </a:r>
            <a:r>
              <a:rPr lang="en-US" b="1" dirty="0" smtClean="0"/>
              <a:t>is the result of a harmonious mental attitude?  </a:t>
            </a:r>
            <a:r>
              <a:rPr lang="en-US" b="1" i="1" dirty="0" smtClean="0">
                <a:solidFill>
                  <a:srgbClr val="FFC000"/>
                </a:solidFill>
              </a:rPr>
              <a:t>Harmonious conditions in life.  Thought, immaterial though it may be, is the matrix that shapes the issues of life.</a:t>
            </a:r>
            <a:endParaRPr lang="en-US" b="1" i="1" dirty="0">
              <a:solidFill>
                <a:srgbClr val="FFC000"/>
              </a:solidFill>
            </a:endParaRPr>
          </a:p>
        </p:txBody>
      </p:sp>
      <p:pic>
        <p:nvPicPr>
          <p:cNvPr id="5" name="Picture 4" descr="Truth Dynamics Logo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05800" y="6248400"/>
            <a:ext cx="685800" cy="411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0" name="Picture 2" descr="C:\Documents and Settings\Peter C. Rogers\Local Settings\Temporary Internet Files\Content.IE5\HV31Q9W5\MCj0433903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0"/>
            <a:ext cx="17145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Golden K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1" y="0"/>
            <a:ext cx="1678839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Peter C. Rogers\Local Settings\Temporary Internet Files\Content.IE5\HV31Q9W5\MPj043933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09800"/>
            <a:ext cx="5715975" cy="43603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Master Key System</a:t>
            </a:r>
            <a:br>
              <a:rPr lang="en-US" dirty="0" smtClean="0"/>
            </a:br>
            <a:r>
              <a:rPr lang="en-US" dirty="0" smtClean="0"/>
              <a:t>Part Fourteen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1"/>
            <a:ext cx="9144000" cy="51816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3000" b="1" dirty="0" smtClean="0"/>
              <a:t>The Creative Power of Thought</a:t>
            </a:r>
          </a:p>
          <a:p>
            <a:pPr>
              <a:buNone/>
            </a:pPr>
            <a:endParaRPr lang="en-US" sz="1600" b="1" dirty="0" smtClean="0"/>
          </a:p>
          <a:p>
            <a:pPr>
              <a:buNone/>
            </a:pPr>
            <a:endParaRPr lang="en-US" sz="1600" b="1" dirty="0" smtClean="0"/>
          </a:p>
          <a:p>
            <a:pPr>
              <a:buNone/>
            </a:pPr>
            <a:endParaRPr lang="en-US" sz="16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    Conscious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      </a:t>
            </a:r>
            <a:r>
              <a:rPr lang="en-US" sz="2200" b="1" dirty="0" smtClean="0"/>
              <a:t>Mind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       Thought is a Spiritual</a:t>
            </a:r>
            <a:r>
              <a:rPr lang="en-US" sz="1600" b="1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        </a:t>
            </a:r>
            <a:r>
              <a:rPr lang="en-US" b="1" dirty="0" smtClean="0"/>
              <a:t>|</a:t>
            </a:r>
            <a:r>
              <a:rPr lang="en-US" b="1" dirty="0" smtClean="0">
                <a:solidFill>
                  <a:schemeClr val="bg1"/>
                </a:solidFill>
              </a:rPr>
              <a:t>              and Creative Principle</a:t>
            </a:r>
            <a:endParaRPr lang="en-US" sz="1000" b="1" dirty="0" smtClean="0"/>
          </a:p>
          <a:p>
            <a:pPr>
              <a:buNone/>
            </a:pPr>
            <a:r>
              <a:rPr lang="en-US" sz="1300" b="1" dirty="0" smtClean="0"/>
              <a:t>                    </a:t>
            </a:r>
          </a:p>
          <a:p>
            <a:pPr>
              <a:buNone/>
            </a:pPr>
            <a:r>
              <a:rPr lang="en-US" sz="1300" b="1" dirty="0" smtClean="0"/>
              <a:t>                   </a:t>
            </a:r>
            <a:r>
              <a:rPr lang="en-US" sz="2800" b="1" dirty="0" smtClean="0"/>
              <a:t>|</a:t>
            </a:r>
            <a:endParaRPr lang="en-US" sz="1300" b="1" dirty="0" smtClean="0"/>
          </a:p>
          <a:p>
            <a:pPr>
              <a:buNone/>
            </a:pPr>
            <a:r>
              <a:rPr lang="en-US" sz="1300" b="1" dirty="0" smtClean="0"/>
              <a:t>                   </a:t>
            </a:r>
          </a:p>
          <a:p>
            <a:pPr>
              <a:buNone/>
            </a:pPr>
            <a:r>
              <a:rPr lang="en-US" sz="1300" b="1" dirty="0" smtClean="0"/>
              <a:t>                   </a:t>
            </a:r>
          </a:p>
          <a:p>
            <a:pPr>
              <a:buNone/>
            </a:pPr>
            <a:r>
              <a:rPr lang="en-US" sz="1300" b="1" dirty="0" smtClean="0"/>
              <a:t>                    |</a:t>
            </a:r>
          </a:p>
          <a:p>
            <a:pPr>
              <a:buNone/>
            </a:pPr>
            <a:endParaRPr lang="en-US" sz="1000" b="1" dirty="0" smtClean="0"/>
          </a:p>
          <a:p>
            <a:pPr>
              <a:buNone/>
            </a:pPr>
            <a:r>
              <a:rPr lang="en-US" sz="1000" b="1" dirty="0" smtClean="0"/>
              <a:t>                  </a:t>
            </a:r>
            <a:endParaRPr lang="en-US" sz="2000" b="1" dirty="0" smtClean="0"/>
          </a:p>
          <a:p>
            <a:pPr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/>
              <a:t>                  </a:t>
            </a:r>
            <a:r>
              <a:rPr lang="en-US" sz="2000" b="1" dirty="0" smtClean="0">
                <a:solidFill>
                  <a:schemeClr val="bg1"/>
                </a:solidFill>
              </a:rPr>
              <a:t>                  </a:t>
            </a:r>
            <a:endParaRPr lang="en-US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        </a:t>
            </a:r>
          </a:p>
          <a:p>
            <a:pPr>
              <a:buNone/>
            </a:pPr>
            <a:endParaRPr lang="en-US" sz="22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000" b="1" dirty="0" smtClean="0"/>
              <a:t>Subconscious</a:t>
            </a:r>
          </a:p>
          <a:p>
            <a:pPr>
              <a:buNone/>
            </a:pPr>
            <a:r>
              <a:rPr lang="en-US" sz="2000" b="1" dirty="0" smtClean="0"/>
              <a:t>         Mind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Truth Dynamics Logo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5800" y="6324600"/>
            <a:ext cx="609600" cy="397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the bra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752600"/>
            <a:ext cx="1313751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3rd Chakr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4419600"/>
            <a:ext cx="1340771" cy="1405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Documents and Settings\Peter C. Rogers\Local Settings\Temporary Internet Files\Content.IE5\HV31Q9W5\MCj0433903000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00" y="0"/>
            <a:ext cx="17145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Golden Ke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-1" y="0"/>
            <a:ext cx="1678839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Master Key System</a:t>
            </a:r>
            <a:br>
              <a:rPr lang="en-US" dirty="0" smtClean="0"/>
            </a:br>
            <a:r>
              <a:rPr lang="en-US" dirty="0" smtClean="0"/>
              <a:t>Part Fourteen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800" b="1" dirty="0" smtClean="0"/>
              <a:t>The Creative Power of Thought</a:t>
            </a:r>
          </a:p>
          <a:p>
            <a:pPr algn="ctr">
              <a:buNone/>
            </a:pPr>
            <a:endParaRPr lang="en-US" sz="2800" b="1" dirty="0" smtClean="0"/>
          </a:p>
          <a:p>
            <a:pPr algn="ctr">
              <a:buNone/>
            </a:pPr>
            <a:r>
              <a:rPr lang="en-US" sz="2800" b="1" dirty="0" smtClean="0"/>
              <a:t>“Don’t ever invite me to an </a:t>
            </a:r>
            <a:r>
              <a:rPr lang="en-US" sz="2800" b="1" i="1" dirty="0" smtClean="0">
                <a:solidFill>
                  <a:srgbClr val="FFC000"/>
                </a:solidFill>
              </a:rPr>
              <a:t>“anti” </a:t>
            </a:r>
            <a:r>
              <a:rPr lang="en-US" sz="2800" b="1" dirty="0" smtClean="0"/>
              <a:t>war rally, but if you should decide to have a rally for peace, I would love to come.” </a:t>
            </a:r>
            <a:r>
              <a:rPr lang="en-US" sz="1800" b="1" dirty="0" smtClean="0">
                <a:solidFill>
                  <a:srgbClr val="00B0F0"/>
                </a:solidFill>
              </a:rPr>
              <a:t>Mother Theresa</a:t>
            </a:r>
          </a:p>
          <a:p>
            <a:pPr algn="ctr">
              <a:buNone/>
            </a:pPr>
            <a:endParaRPr lang="en-US" sz="1800" b="1" dirty="0" smtClean="0"/>
          </a:p>
          <a:p>
            <a:pPr algn="ctr">
              <a:buNone/>
            </a:pPr>
            <a:endParaRPr lang="en-US" sz="1800" b="1" dirty="0" smtClean="0"/>
          </a:p>
          <a:p>
            <a:pPr algn="ctr">
              <a:buNone/>
            </a:pPr>
            <a:endParaRPr lang="en-US" sz="1800" b="1" dirty="0" smtClean="0"/>
          </a:p>
          <a:p>
            <a:pPr algn="ctr">
              <a:buNone/>
            </a:pPr>
            <a:endParaRPr lang="en-US" sz="1800" b="1" dirty="0" smtClean="0"/>
          </a:p>
          <a:p>
            <a:pPr algn="ctr">
              <a:buNone/>
            </a:pPr>
            <a:r>
              <a:rPr lang="en-US" b="1" dirty="0" smtClean="0"/>
              <a:t>vs</a:t>
            </a:r>
          </a:p>
          <a:p>
            <a:pPr algn="ctr">
              <a:buNone/>
            </a:pPr>
            <a:endParaRPr lang="en-US" sz="1600" b="1" dirty="0" smtClean="0"/>
          </a:p>
          <a:p>
            <a:pPr algn="ctr">
              <a:buNone/>
            </a:pPr>
            <a:endParaRPr lang="en-US" sz="2400" b="1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9" name="Picture 8" descr="Truth Dynamics Logo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05800" y="6324600"/>
            <a:ext cx="609600" cy="38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war ral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4267200"/>
            <a:ext cx="3657600" cy="1877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peace rall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4267200"/>
            <a:ext cx="37338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Documents and Settings\Peter C. Rogers\Local Settings\Temporary Internet Files\Content.IE5\HV31Q9W5\MCj0433903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00" y="0"/>
            <a:ext cx="17145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Golden Ke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-1" y="0"/>
            <a:ext cx="1678839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Master Key System</a:t>
            </a:r>
            <a:br>
              <a:rPr lang="en-US" dirty="0" smtClean="0"/>
            </a:br>
            <a:r>
              <a:rPr lang="en-US" dirty="0" smtClean="0"/>
              <a:t>Part Fourteen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5181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800" b="1" dirty="0" smtClean="0"/>
              <a:t>The Creative Power of Thought</a:t>
            </a:r>
          </a:p>
          <a:p>
            <a:pPr algn="ctr">
              <a:buNone/>
            </a:pPr>
            <a:r>
              <a:rPr lang="en-US" sz="2400" b="1" dirty="0" smtClean="0">
                <a:solidFill>
                  <a:srgbClr val="FFC000"/>
                </a:solidFill>
              </a:rPr>
              <a:t>You are the channel by which the Universe produces phenomena</a:t>
            </a:r>
            <a:endParaRPr lang="en-US" sz="2400" b="1" dirty="0" smtClean="0"/>
          </a:p>
          <a:p>
            <a:pPr algn="ctr"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                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                                                    </a:t>
            </a:r>
            <a:r>
              <a:rPr lang="en-US" sz="3500" b="1" dirty="0" smtClean="0"/>
              <a:t>-----------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1200" b="1" dirty="0" smtClean="0"/>
          </a:p>
          <a:p>
            <a:pPr>
              <a:buNone/>
            </a:pPr>
            <a:endParaRPr lang="en-US" sz="1200" b="1" dirty="0" smtClean="0"/>
          </a:p>
          <a:p>
            <a:pPr>
              <a:buNone/>
            </a:pPr>
            <a:endParaRPr lang="en-US" sz="1200" b="1" dirty="0" smtClean="0"/>
          </a:p>
          <a:p>
            <a:pPr>
              <a:buNone/>
            </a:pPr>
            <a:r>
              <a:rPr lang="en-US" sz="2400" b="1" dirty="0" smtClean="0"/>
              <a:t>Universal Source…………………………………Individuated</a:t>
            </a:r>
          </a:p>
          <a:p>
            <a:pPr>
              <a:buNone/>
            </a:pPr>
            <a:endParaRPr lang="en-US" sz="2400" b="1" dirty="0" smtClean="0"/>
          </a:p>
          <a:p>
            <a:pPr algn="ctr">
              <a:buNone/>
            </a:pPr>
            <a:r>
              <a:rPr lang="en-US" sz="2400" b="1" i="1" dirty="0" smtClean="0">
                <a:solidFill>
                  <a:srgbClr val="FFC000"/>
                </a:solidFill>
                <a:latin typeface="Bodoni MT Condensed" pitchFamily="18" charset="0"/>
              </a:rPr>
              <a:t>“God lives and moves and has Its being through You”</a:t>
            </a:r>
            <a:endParaRPr lang="en-US" sz="2400" b="1" i="1" dirty="0">
              <a:solidFill>
                <a:srgbClr val="FFC000"/>
              </a:solidFill>
              <a:latin typeface="Bodoni MT Condensed" pitchFamily="18" charset="0"/>
            </a:endParaRPr>
          </a:p>
        </p:txBody>
      </p:sp>
      <p:pic>
        <p:nvPicPr>
          <p:cNvPr id="5" name="Picture 4" descr="Truth Dynamics Logo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05800" y="6324600"/>
            <a:ext cx="609600" cy="38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univer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971800"/>
            <a:ext cx="3412969" cy="2462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individu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2667000"/>
            <a:ext cx="3810000" cy="2923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Documents and Settings\Peter C. Rogers\Local Settings\Temporary Internet Files\Content.IE5\HV31Q9W5\MCj0433903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00" y="0"/>
            <a:ext cx="17145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Golden Ke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-1" y="0"/>
            <a:ext cx="1678839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Peter C. Rogers\Local Settings\Temporary Internet Files\Content.IE5\HDI0Q5IX\MMj0365162000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362200"/>
            <a:ext cx="3810000" cy="4322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Master Key System</a:t>
            </a:r>
            <a:br>
              <a:rPr lang="en-US" dirty="0" smtClean="0"/>
            </a:br>
            <a:r>
              <a:rPr lang="en-US" dirty="0" smtClean="0"/>
              <a:t>Part Fourteen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382000" cy="462560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800" b="1" dirty="0" smtClean="0"/>
              <a:t>The Creative Power of Thought</a:t>
            </a:r>
          </a:p>
          <a:p>
            <a:pPr algn="ctr">
              <a:buNone/>
            </a:pPr>
            <a:endParaRPr lang="en-US" sz="1600" b="1" dirty="0" smtClean="0"/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                           The Energetic Field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Atoms </a:t>
            </a:r>
            <a:r>
              <a:rPr lang="en-US" dirty="0" smtClean="0"/>
              <a:t>                        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Molecules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>
                <a:solidFill>
                  <a:srgbClr val="FF0000"/>
                </a:solidFill>
              </a:rPr>
              <a:t>Matter </a:t>
            </a:r>
            <a:r>
              <a:rPr lang="en-US" dirty="0" smtClean="0"/>
              <a:t>                        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Particles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Truth Dynamics Logo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5800" y="6324600"/>
            <a:ext cx="635000" cy="38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Documents and Settings\Peter C. Rogers\Local Settings\Temporary Internet Files\Content.IE5\ME2O0LVN\MCj0436917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200400"/>
            <a:ext cx="1828572" cy="1828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C:\Documents and Settings\Peter C. Rogers\Local Settings\Temporary Internet Files\Content.IE5\HV31Q9W5\MCj0292586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352800"/>
            <a:ext cx="1745590" cy="1503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C:\Documents and Settings\Peter C. Rogers\Local Settings\Temporary Internet Files\Content.IE5\HV31Q9W5\MCj0433903000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00" y="0"/>
            <a:ext cx="17145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Golden Ke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-1" y="0"/>
            <a:ext cx="1678839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Master Key System</a:t>
            </a:r>
            <a:br>
              <a:rPr lang="en-US" dirty="0" smtClean="0"/>
            </a:br>
            <a:r>
              <a:rPr lang="en-US" dirty="0" smtClean="0"/>
              <a:t>Part Fourteen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518159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3000" b="1" dirty="0" smtClean="0"/>
              <a:t>The Creative Power of Thought</a:t>
            </a:r>
          </a:p>
          <a:p>
            <a:pPr algn="ctr">
              <a:buNone/>
            </a:pPr>
            <a:endParaRPr lang="en-US" sz="1600" b="1" dirty="0" smtClean="0"/>
          </a:p>
          <a:p>
            <a:pPr algn="ctr">
              <a:buNone/>
            </a:pPr>
            <a:r>
              <a:rPr lang="en-US" sz="2600" b="1" dirty="0" smtClean="0"/>
              <a:t>Speed of Light</a:t>
            </a:r>
          </a:p>
          <a:p>
            <a:pPr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(186,000 miles per second)</a:t>
            </a:r>
          </a:p>
          <a:p>
            <a:pPr algn="ctr">
              <a:buNone/>
            </a:pPr>
            <a:endParaRPr lang="en-US" sz="2400" b="1" dirty="0" smtClean="0"/>
          </a:p>
          <a:p>
            <a:pPr algn="ctr">
              <a:buNone/>
            </a:pPr>
            <a:endParaRPr lang="en-US" sz="2400" b="1" dirty="0" smtClean="0"/>
          </a:p>
          <a:p>
            <a:pPr algn="ctr">
              <a:buNone/>
            </a:pPr>
            <a:endParaRPr lang="en-US" sz="2400" b="1" dirty="0" smtClean="0"/>
          </a:p>
          <a:p>
            <a:pPr algn="ctr">
              <a:buNone/>
            </a:pPr>
            <a:endParaRPr lang="en-US" sz="2400" b="1" dirty="0" smtClean="0"/>
          </a:p>
          <a:p>
            <a:pPr algn="ctr">
              <a:buNone/>
            </a:pPr>
            <a:endParaRPr lang="en-US" sz="2400" b="1" dirty="0" smtClean="0"/>
          </a:p>
          <a:p>
            <a:pPr algn="ctr">
              <a:buNone/>
            </a:pPr>
            <a:endParaRPr lang="en-US" sz="2400" b="1" dirty="0" smtClean="0"/>
          </a:p>
          <a:p>
            <a:pPr algn="ctr">
              <a:buNone/>
            </a:pPr>
            <a:endParaRPr lang="en-US" sz="2400" b="1" dirty="0" smtClean="0"/>
          </a:p>
          <a:p>
            <a:pPr algn="ctr"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1600" b="1" dirty="0" smtClean="0"/>
          </a:p>
          <a:p>
            <a:pPr>
              <a:buNone/>
            </a:pPr>
            <a:endParaRPr lang="en-US" sz="1600" b="1" dirty="0" smtClean="0"/>
          </a:p>
          <a:p>
            <a:pPr>
              <a:buNone/>
            </a:pPr>
            <a:endParaRPr lang="en-US" sz="1600" b="1" dirty="0" smtClean="0"/>
          </a:p>
          <a:p>
            <a:pPr>
              <a:buNone/>
            </a:pPr>
            <a:endParaRPr lang="en-US" sz="1600" b="1" dirty="0" smtClean="0"/>
          </a:p>
          <a:p>
            <a:pPr>
              <a:buNone/>
            </a:pPr>
            <a:endParaRPr lang="en-US" sz="1600" b="1" dirty="0" smtClean="0"/>
          </a:p>
          <a:p>
            <a:pPr>
              <a:buNone/>
            </a:pPr>
            <a:r>
              <a:rPr lang="en-US" sz="2000" b="1" dirty="0" smtClean="0"/>
              <a:t>         </a:t>
            </a:r>
            <a:r>
              <a:rPr lang="en-US" sz="2000" b="1" dirty="0" smtClean="0">
                <a:solidFill>
                  <a:srgbClr val="FF0000"/>
                </a:solidFill>
              </a:rPr>
              <a:t>Universe 93 Billion Light Years                                       8 Light Minutes from Earth</a:t>
            </a:r>
          </a:p>
          <a:p>
            <a:pPr algn="ctr">
              <a:buNone/>
            </a:pPr>
            <a:r>
              <a:rPr lang="en-US" sz="2400" b="1" dirty="0" smtClean="0"/>
              <a:t>                                                                                 </a:t>
            </a:r>
            <a:r>
              <a:rPr lang="en-US" sz="1900" b="1" dirty="0" smtClean="0"/>
              <a:t>(8 min. 19 seconds)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Truth Dynamics Logo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0" y="6324600"/>
            <a:ext cx="609600" cy="40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Documents and Settings\Peter C. Rogers\Local Settings\Temporary Internet Files\Content.IE5\M0VPXDY8\MPj0438890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0"/>
            <a:ext cx="121920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33" name="Picture 13" descr="C:\Documents and Settings\Peter C. Rogers\Local Settings\Temporary Internet Files\Content.IE5\HDI0Q5IX\MPj0438529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1524000"/>
            <a:ext cx="1219200" cy="1826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34" name="Picture 14" descr="C:\Documents and Settings\Peter C. Rogers\Local Settings\Temporary Internet Files\Content.IE5\HDI0Q5IX\MCj0440405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581400"/>
            <a:ext cx="25146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6" name="Picture 16" descr="C:\Documents and Settings\Peter C. Rogers\Local Settings\Temporary Internet Files\Content.IE5\HDI0Q5IX\MPj0433135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3733800"/>
            <a:ext cx="2895793" cy="2173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 descr="C:\Documents and Settings\Peter C. Rogers\Local Settings\Temporary Internet Files\Content.IE5\HV31Q9W5\MCj04339030000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00" y="0"/>
            <a:ext cx="17145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Golden Ke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-1" y="0"/>
            <a:ext cx="1678839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Master Key System</a:t>
            </a:r>
            <a:br>
              <a:rPr lang="en-US" dirty="0" smtClean="0"/>
            </a:br>
            <a:r>
              <a:rPr lang="en-US" dirty="0" smtClean="0"/>
              <a:t>Part Fourteen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51816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3300" b="1" dirty="0" smtClean="0"/>
              <a:t>The Creative Power of Thought</a:t>
            </a:r>
          </a:p>
          <a:p>
            <a:pPr algn="ctr">
              <a:buNone/>
            </a:pPr>
            <a:endParaRPr lang="en-US" sz="1600" b="1" dirty="0" smtClean="0"/>
          </a:p>
          <a:p>
            <a:pPr algn="ctr">
              <a:buNone/>
            </a:pPr>
            <a:endParaRPr lang="en-US" sz="1600" b="1" dirty="0" smtClean="0"/>
          </a:p>
          <a:p>
            <a:pPr algn="ctr">
              <a:buNone/>
            </a:pPr>
            <a:endParaRPr lang="en-US" sz="1600" b="1" dirty="0" smtClean="0"/>
          </a:p>
          <a:p>
            <a:pPr algn="ctr">
              <a:buNone/>
            </a:pPr>
            <a:endParaRPr lang="en-US" sz="2800" b="1" dirty="0" smtClean="0"/>
          </a:p>
          <a:p>
            <a:pPr algn="ctr">
              <a:buNone/>
            </a:pPr>
            <a:r>
              <a:rPr lang="en-US" sz="2800" b="1" dirty="0" smtClean="0"/>
              <a:t>All things have their origin in mind, and appearances are the result of thought.</a:t>
            </a:r>
          </a:p>
          <a:p>
            <a:pPr algn="ctr">
              <a:buNone/>
            </a:pPr>
            <a:endParaRPr lang="en-US" sz="2400" b="1" dirty="0" smtClean="0"/>
          </a:p>
          <a:p>
            <a:pPr algn="just"/>
            <a:r>
              <a:rPr lang="en-US" sz="2600" b="1" dirty="0" smtClean="0">
                <a:solidFill>
                  <a:srgbClr val="00B0F0"/>
                </a:solidFill>
              </a:rPr>
              <a:t>Since they are produced </a:t>
            </a:r>
          </a:p>
          <a:p>
            <a:pPr algn="just">
              <a:buNone/>
            </a:pPr>
            <a:r>
              <a:rPr lang="en-US" sz="2600" b="1" dirty="0" smtClean="0">
                <a:solidFill>
                  <a:srgbClr val="00B0F0"/>
                </a:solidFill>
              </a:rPr>
              <a:t>	by thought, they can be</a:t>
            </a:r>
          </a:p>
          <a:p>
            <a:pPr algn="just">
              <a:buNone/>
            </a:pPr>
            <a:r>
              <a:rPr lang="en-US" sz="2600" b="1" dirty="0" smtClean="0">
                <a:solidFill>
                  <a:srgbClr val="00B0F0"/>
                </a:solidFill>
              </a:rPr>
              <a:t>	erased by thought.</a:t>
            </a:r>
          </a:p>
          <a:p>
            <a:pPr algn="just">
              <a:buNone/>
            </a:pPr>
            <a:endParaRPr lang="en-US" sz="2600" b="1" dirty="0" smtClean="0">
              <a:solidFill>
                <a:srgbClr val="00B0F0"/>
              </a:solidFill>
            </a:endParaRPr>
          </a:p>
          <a:p>
            <a:pPr algn="just"/>
            <a:r>
              <a:rPr lang="en-US" sz="2600" b="1" dirty="0" smtClean="0">
                <a:solidFill>
                  <a:srgbClr val="00B0F0"/>
                </a:solidFill>
              </a:rPr>
              <a:t>You are the reflection of </a:t>
            </a:r>
          </a:p>
          <a:p>
            <a:pPr algn="just">
              <a:buNone/>
            </a:pPr>
            <a:r>
              <a:rPr lang="en-US" sz="2600" b="1" dirty="0" smtClean="0">
                <a:solidFill>
                  <a:srgbClr val="00B0F0"/>
                </a:solidFill>
              </a:rPr>
              <a:t>	the thoughts you entertain </a:t>
            </a:r>
          </a:p>
          <a:p>
            <a:pPr algn="just">
              <a:buNone/>
            </a:pPr>
            <a:r>
              <a:rPr lang="en-US" sz="2600" b="1" dirty="0" smtClean="0">
                <a:solidFill>
                  <a:srgbClr val="00B0F0"/>
                </a:solidFill>
              </a:rPr>
              <a:t>	during your lifetime.</a:t>
            </a:r>
          </a:p>
          <a:p>
            <a:pPr algn="just">
              <a:buNone/>
            </a:pPr>
            <a:endParaRPr lang="en-US" sz="2600" b="1" dirty="0" smtClean="0">
              <a:solidFill>
                <a:srgbClr val="00B0F0"/>
              </a:solidFill>
            </a:endParaRPr>
          </a:p>
          <a:p>
            <a:pPr algn="just"/>
            <a:r>
              <a:rPr lang="en-US" sz="2600" b="1" dirty="0" smtClean="0">
                <a:solidFill>
                  <a:srgbClr val="00B0F0"/>
                </a:solidFill>
              </a:rPr>
              <a:t>Your world without will be a</a:t>
            </a:r>
          </a:p>
          <a:p>
            <a:pPr algn="just">
              <a:buNone/>
            </a:pPr>
            <a:r>
              <a:rPr lang="en-US" sz="2600" b="1" dirty="0" smtClean="0">
                <a:solidFill>
                  <a:srgbClr val="00B0F0"/>
                </a:solidFill>
              </a:rPr>
              <a:t>	reflection of your world</a:t>
            </a:r>
          </a:p>
          <a:p>
            <a:pPr algn="just">
              <a:buNone/>
            </a:pPr>
            <a:r>
              <a:rPr lang="en-US" sz="2600" b="1" dirty="0" smtClean="0">
                <a:solidFill>
                  <a:srgbClr val="00B0F0"/>
                </a:solidFill>
              </a:rPr>
              <a:t>	within.</a:t>
            </a:r>
          </a:p>
          <a:p>
            <a:pPr algn="just"/>
            <a:endParaRPr lang="en-US" sz="2400" b="1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Truth Dynamics Logo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0856" y="6400800"/>
            <a:ext cx="435429" cy="30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4" name="Picture 10" descr="C:\Documents and Settings\Peter C. Rogers\Local Settings\Temporary Internet Files\Content.IE5\ME2O0LVN\MPj0433093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581400"/>
            <a:ext cx="36576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7" name="Picture 13" descr="C:\Documents and Settings\Peter C. Rogers\Local Settings\Temporary Internet Files\Content.IE5\HV31Q9W5\MCj0293480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524000"/>
            <a:ext cx="1606227" cy="99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8" name="Picture 14" descr="C:\Documents and Settings\Peter C. Rogers\Local Settings\Temporary Internet Files\Content.IE5\M0VPXDY8\MCj0285350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0"/>
            <a:ext cx="1524000" cy="945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6" name="Picture 2" descr="C:\Documents and Settings\Peter C. Rogers\Local Settings\Temporary Internet Files\Content.IE5\HV31Q9W5\MCj0433903000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00" y="0"/>
            <a:ext cx="17145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Golden Ke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-1" y="0"/>
            <a:ext cx="1678839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Master Key System</a:t>
            </a:r>
            <a:br>
              <a:rPr lang="en-US" dirty="0" smtClean="0"/>
            </a:br>
            <a:r>
              <a:rPr lang="en-US" dirty="0" smtClean="0"/>
              <a:t>Part Fourteen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382000" cy="5181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800" b="1" dirty="0" smtClean="0"/>
              <a:t>The Creative Power of Thought</a:t>
            </a:r>
          </a:p>
          <a:p>
            <a:pPr algn="ctr">
              <a:buNone/>
            </a:pPr>
            <a:endParaRPr lang="en-US" sz="1600" b="1" dirty="0" smtClean="0"/>
          </a:p>
          <a:p>
            <a:pPr algn="ctr">
              <a:buNone/>
            </a:pPr>
            <a:r>
              <a:rPr lang="en-US" sz="2400" b="1" dirty="0" smtClean="0">
                <a:solidFill>
                  <a:srgbClr val="FFC000"/>
                </a:solidFill>
              </a:rPr>
              <a:t>The Objective world is controlled by the Infinite </a:t>
            </a:r>
          </a:p>
          <a:p>
            <a:pPr algn="ctr">
              <a:buNone/>
            </a:pPr>
            <a:r>
              <a:rPr lang="en-US" sz="2400" b="1" dirty="0" smtClean="0">
                <a:solidFill>
                  <a:srgbClr val="FFC000"/>
                </a:solidFill>
              </a:rPr>
              <a:t>Universal Mind</a:t>
            </a:r>
          </a:p>
          <a:p>
            <a:pPr algn="ctr">
              <a:buNone/>
            </a:pPr>
            <a:endParaRPr lang="en-US" sz="2400" b="1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Unseen						Infinite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Unexplainable					God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Essence						Principle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Omnipotent					Unlimited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Omnipresent					Resourceful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 algn="ctr">
              <a:buNone/>
            </a:pPr>
            <a:r>
              <a:rPr lang="en-US" sz="2400" b="1" i="1" dirty="0" smtClean="0">
                <a:solidFill>
                  <a:srgbClr val="00B0F0"/>
                </a:solidFill>
              </a:rPr>
              <a:t>“You are an expression and a manifestation of that mind.”</a:t>
            </a:r>
          </a:p>
          <a:p>
            <a:pPr algn="ctr">
              <a:buNone/>
            </a:pPr>
            <a:r>
              <a:rPr lang="en-US" sz="2400" b="1" dirty="0" smtClean="0"/>
              <a:t>                                   						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Truth Dynamics Logo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0" y="6324600"/>
            <a:ext cx="571500" cy="38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universal intellige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2971800"/>
            <a:ext cx="3706827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0" name="Picture 2" descr="C:\Documents and Settings\Peter C. Rogers\Local Settings\Temporary Internet Files\Content.IE5\HV31Q9W5\MCj0433903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0" y="0"/>
            <a:ext cx="17145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Golden Ke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-1" y="0"/>
            <a:ext cx="1678839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C:\Documents and Settings\Peter C. Rogers\Local Settings\Temporary Internet Files\Content.IE5\M0VPXDY8\MCSY01734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438400"/>
            <a:ext cx="5638800" cy="4072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Master Key System</a:t>
            </a:r>
            <a:br>
              <a:rPr lang="en-US" dirty="0" smtClean="0"/>
            </a:br>
            <a:r>
              <a:rPr lang="en-US" dirty="0" smtClean="0"/>
              <a:t>Part Fourteen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5181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/>
              <a:t>The Creative Power of Thought</a:t>
            </a:r>
          </a:p>
          <a:p>
            <a:pPr algn="ctr">
              <a:buNone/>
            </a:pPr>
            <a:endParaRPr lang="en-US" sz="1600" b="1" dirty="0" smtClean="0"/>
          </a:p>
          <a:p>
            <a:pPr algn="ctr">
              <a:buNone/>
            </a:pPr>
            <a:endParaRPr lang="en-US" sz="1600" b="1" dirty="0" smtClean="0"/>
          </a:p>
          <a:p>
            <a:pPr algn="ctr">
              <a:buNone/>
            </a:pPr>
            <a:endParaRPr lang="en-US" sz="1600" b="1" dirty="0" smtClean="0"/>
          </a:p>
          <a:p>
            <a:pPr algn="ctr">
              <a:buNone/>
            </a:pPr>
            <a:endParaRPr lang="en-US" sz="1600" b="1" dirty="0" smtClean="0"/>
          </a:p>
          <a:p>
            <a:pPr algn="ctr">
              <a:buNone/>
            </a:pPr>
            <a:endParaRPr lang="en-US" sz="1600" b="1" dirty="0" smtClean="0"/>
          </a:p>
          <a:p>
            <a:pPr algn="ctr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“You are what you think.  </a:t>
            </a:r>
          </a:p>
          <a:p>
            <a:pPr algn="ctr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All that you are arises with </a:t>
            </a:r>
          </a:p>
          <a:p>
            <a:pPr algn="ctr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your thoughts.  </a:t>
            </a:r>
          </a:p>
          <a:p>
            <a:pPr algn="ctr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With your thoughts </a:t>
            </a:r>
          </a:p>
          <a:p>
            <a:pPr algn="ctr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you make your world.”</a:t>
            </a:r>
          </a:p>
          <a:p>
            <a:pPr algn="ctr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…Buddha </a:t>
            </a:r>
          </a:p>
          <a:p>
            <a:pPr algn="ctr">
              <a:buNone/>
            </a:pPr>
            <a:endParaRPr lang="en-US" sz="2400" b="1" dirty="0" smtClean="0"/>
          </a:p>
          <a:p>
            <a:pPr algn="ctr">
              <a:buNone/>
            </a:pPr>
            <a:endParaRPr lang="en-US" sz="1600" b="1" dirty="0" smtClean="0"/>
          </a:p>
          <a:p>
            <a:pPr algn="ctr">
              <a:buNone/>
            </a:pPr>
            <a:endParaRPr lang="en-US" sz="2400" b="1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Truth Dynamics Logo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5800" y="6248400"/>
            <a:ext cx="653143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7" name="Picture 9" descr="C:\Documents and Settings\Peter C. Rogers\Local Settings\Temporary Internet Files\Content.IE5\HDI0Q5IX\MCj0404443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1447800"/>
            <a:ext cx="1219199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80" name="Picture 12" descr="C:\Documents and Settings\Peter C. Rogers\Local Settings\Temporary Internet Files\Content.IE5\ME2O0LVN\MCj0215325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0"/>
            <a:ext cx="1219200" cy="1536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C:\Documents and Settings\Peter C. Rogers\Local Settings\Temporary Internet Files\Content.IE5\HV31Q9W5\MCj0433903000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00" y="0"/>
            <a:ext cx="17145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Golden Ke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-1" y="0"/>
            <a:ext cx="1678839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223</TotalTime>
  <Words>586</Words>
  <Application>Microsoft Office PowerPoint</Application>
  <PresentationFormat>On-screen Show (4:3)</PresentationFormat>
  <Paragraphs>174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Module</vt:lpstr>
      <vt:lpstr>Master Key System Part Fourteen      “The Creative Power of Thought”</vt:lpstr>
      <vt:lpstr>Master Key System Part Fourteen</vt:lpstr>
      <vt:lpstr>Master Key System Part Fourteen</vt:lpstr>
      <vt:lpstr>Master Key System Part Fourteen</vt:lpstr>
      <vt:lpstr>Master Key System Part Fourteen</vt:lpstr>
      <vt:lpstr>Master Key System Part Fourteen</vt:lpstr>
      <vt:lpstr>Master Key System Part Fourteen</vt:lpstr>
      <vt:lpstr>Master Key System Part Fourteen</vt:lpstr>
      <vt:lpstr>Master Key System Part Fourteen</vt:lpstr>
      <vt:lpstr>Part Fourteen Main Points</vt:lpstr>
      <vt:lpstr>Part Fourteen Main Points</vt:lpstr>
      <vt:lpstr>Part Fourteen Study Questions</vt:lpstr>
      <vt:lpstr>Part Fourteen Study 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Key System Part Thirteen</dc:title>
  <dc:creator>Peter C. Rogers</dc:creator>
  <cp:lastModifiedBy>Peter C. Rogers</cp:lastModifiedBy>
  <cp:revision>53</cp:revision>
  <dcterms:created xsi:type="dcterms:W3CDTF">2010-02-13T19:12:00Z</dcterms:created>
  <dcterms:modified xsi:type="dcterms:W3CDTF">2012-12-21T04:40:10Z</dcterms:modified>
</cp:coreProperties>
</file>