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D8BB-CF7B-4A3B-884A-B13013781A6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4FF7-A3F2-42C0-B226-EF8F7AE9A2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D8BB-CF7B-4A3B-884A-B13013781A6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4FF7-A3F2-42C0-B226-EF8F7AE9A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D8BB-CF7B-4A3B-884A-B13013781A6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4FF7-A3F2-42C0-B226-EF8F7AE9A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D8BB-CF7B-4A3B-884A-B13013781A6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4FF7-A3F2-42C0-B226-EF8F7AE9A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D8BB-CF7B-4A3B-884A-B13013781A6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4FF7-A3F2-42C0-B226-EF8F7AE9A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D8BB-CF7B-4A3B-884A-B13013781A6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4FF7-A3F2-42C0-B226-EF8F7AE9A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D8BB-CF7B-4A3B-884A-B13013781A6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4FF7-A3F2-42C0-B226-EF8F7AE9A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D8BB-CF7B-4A3B-884A-B13013781A6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4FF7-A3F2-42C0-B226-EF8F7AE9A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D8BB-CF7B-4A3B-884A-B13013781A6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4FF7-A3F2-42C0-B226-EF8F7AE9A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D8BB-CF7B-4A3B-884A-B13013781A6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4FF7-A3F2-42C0-B226-EF8F7AE9A2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E71D8BB-CF7B-4A3B-884A-B13013781A6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95A4FF7-A3F2-42C0-B226-EF8F7AE9A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E71D8BB-CF7B-4A3B-884A-B13013781A6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95A4FF7-A3F2-42C0-B226-EF8F7AE9A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9.wmf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80772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Four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“Reversing the Process: Cause and Effect”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358384"/>
            <a:ext cx="8077200" cy="1499616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Presented 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by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Dr. Peter C. Rogers, D.D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., 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PhD.</a:t>
            </a:r>
            <a:endParaRPr lang="en-US" sz="2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190500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447800"/>
            <a:ext cx="3352800" cy="2990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C:\Documents and Settings\Peter C. Rogers\My Documents\My Pictures\Head Shots\Head Shots 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64118" y="5181600"/>
            <a:ext cx="1279882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Four</a:t>
            </a:r>
            <a:br>
              <a:rPr lang="en-US" dirty="0" smtClean="0"/>
            </a:br>
            <a:r>
              <a:rPr lang="en-US" dirty="0" smtClean="0"/>
              <a:t>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3222" indent="-514350">
              <a:buAutoNum type="arabicPeriod" startAt="31"/>
            </a:pPr>
            <a:r>
              <a:rPr lang="en-US" b="1" dirty="0" smtClean="0"/>
              <a:t>What is thought?  </a:t>
            </a:r>
            <a:r>
              <a:rPr lang="en-US" b="1" i="1" dirty="0" smtClean="0">
                <a:solidFill>
                  <a:srgbClr val="FFC000"/>
                </a:solidFill>
              </a:rPr>
              <a:t>Thought is spiritual energy.</a:t>
            </a:r>
          </a:p>
          <a:p>
            <a:pPr marL="633222" indent="-514350">
              <a:buAutoNum type="arabicPeriod" startAt="31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>
              <a:buAutoNum type="arabicPeriod" startAt="31"/>
            </a:pPr>
            <a:r>
              <a:rPr lang="en-US" b="1" dirty="0" smtClean="0"/>
              <a:t>How is it carried?  </a:t>
            </a:r>
            <a:r>
              <a:rPr lang="en-US" b="1" i="1" dirty="0" smtClean="0">
                <a:solidFill>
                  <a:srgbClr val="FFC000"/>
                </a:solidFill>
              </a:rPr>
              <a:t>By the Law of Vibration.</a:t>
            </a:r>
          </a:p>
          <a:p>
            <a:pPr marL="633222" indent="-514350">
              <a:buAutoNum type="arabicPeriod" startAt="31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>
              <a:buAutoNum type="arabicPeriod" startAt="31"/>
            </a:pPr>
            <a:r>
              <a:rPr lang="en-US" b="1" dirty="0" smtClean="0"/>
              <a:t>How is it given vitality?  </a:t>
            </a:r>
            <a:r>
              <a:rPr lang="en-US" b="1" i="1" dirty="0" smtClean="0">
                <a:solidFill>
                  <a:srgbClr val="FFC000"/>
                </a:solidFill>
              </a:rPr>
              <a:t>By the Law of Love.</a:t>
            </a:r>
          </a:p>
          <a:p>
            <a:pPr marL="633222" indent="-514350">
              <a:buAutoNum type="arabicPeriod" startAt="31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>
              <a:buAutoNum type="arabicPeriod" startAt="31"/>
            </a:pPr>
            <a:r>
              <a:rPr lang="en-US" b="1" dirty="0" smtClean="0"/>
              <a:t>How does it take form?  </a:t>
            </a:r>
            <a:r>
              <a:rPr lang="en-US" b="1" i="1" dirty="0" smtClean="0">
                <a:solidFill>
                  <a:srgbClr val="FFC000"/>
                </a:solidFill>
              </a:rPr>
              <a:t>By the Law of Growth.</a:t>
            </a:r>
          </a:p>
          <a:p>
            <a:pPr marL="633222" indent="-514350">
              <a:buAutoNum type="arabicPeriod" startAt="31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>
              <a:buAutoNum type="arabicPeriod" startAt="31"/>
            </a:pPr>
            <a:r>
              <a:rPr lang="en-US" b="1" dirty="0" smtClean="0"/>
              <a:t>What is the secret of its creative power</a:t>
            </a:r>
            <a:r>
              <a:rPr lang="en-US" b="1" i="1" dirty="0" smtClean="0">
                <a:solidFill>
                  <a:srgbClr val="FFC000"/>
                </a:solidFill>
              </a:rPr>
              <a:t>?  It is a spiritual activity.</a:t>
            </a:r>
          </a:p>
          <a:p>
            <a:pPr marL="633222" indent="-514350">
              <a:buAutoNum type="arabicPeriod" startAt="31"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9600" y="6324600"/>
            <a:ext cx="762000" cy="38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218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Four</a:t>
            </a:r>
            <a:br>
              <a:rPr lang="en-US" dirty="0" smtClean="0"/>
            </a:br>
            <a:r>
              <a:rPr lang="en-US" dirty="0" smtClean="0"/>
              <a:t>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33222" indent="-514350">
              <a:buAutoNum type="arabicPeriod" startAt="36"/>
            </a:pPr>
            <a:r>
              <a:rPr lang="en-US" b="1" dirty="0" smtClean="0"/>
              <a:t>How may we develop the faith, courage and enthusiasm which will result in accomplishment?  </a:t>
            </a:r>
            <a:r>
              <a:rPr lang="en-US" b="1" i="1" dirty="0" smtClean="0">
                <a:solidFill>
                  <a:srgbClr val="FFC000"/>
                </a:solidFill>
              </a:rPr>
              <a:t>By recognition of your spiritual nature.</a:t>
            </a:r>
          </a:p>
          <a:p>
            <a:pPr marL="633222" indent="-514350">
              <a:buAutoNum type="arabicPeriod" startAt="36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>
              <a:buAutoNum type="arabicPeriod" startAt="36"/>
            </a:pPr>
            <a:r>
              <a:rPr lang="en-US" b="1" dirty="0" smtClean="0"/>
              <a:t>What is the secret of Power?  </a:t>
            </a:r>
            <a:r>
              <a:rPr lang="en-US" b="1" i="1" dirty="0" smtClean="0">
                <a:solidFill>
                  <a:srgbClr val="FFC000"/>
                </a:solidFill>
              </a:rPr>
              <a:t>Service</a:t>
            </a:r>
          </a:p>
          <a:p>
            <a:pPr marL="633222" indent="-514350">
              <a:buAutoNum type="arabicPeriod" startAt="36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>
              <a:buAutoNum type="arabicPeriod" startAt="36"/>
            </a:pPr>
            <a:r>
              <a:rPr lang="en-US" b="1" dirty="0" smtClean="0"/>
              <a:t>Why is this so?  </a:t>
            </a:r>
            <a:r>
              <a:rPr lang="en-US" b="1" i="1" dirty="0" smtClean="0">
                <a:solidFill>
                  <a:srgbClr val="FFC000"/>
                </a:solidFill>
              </a:rPr>
              <a:t>Because you get what you give.</a:t>
            </a:r>
          </a:p>
          <a:p>
            <a:pPr marL="633222" indent="-514350">
              <a:buAutoNum type="arabicPeriod" startAt="36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>
              <a:buAutoNum type="arabicPeriod" startAt="36"/>
            </a:pPr>
            <a:r>
              <a:rPr lang="en-US" b="1" dirty="0" smtClean="0"/>
              <a:t>What is the Silence?  </a:t>
            </a:r>
            <a:r>
              <a:rPr lang="en-US" b="1" i="1" dirty="0" smtClean="0">
                <a:solidFill>
                  <a:srgbClr val="FFC000"/>
                </a:solidFill>
              </a:rPr>
              <a:t>A physical stillness.</a:t>
            </a:r>
          </a:p>
          <a:p>
            <a:pPr marL="633222" indent="-514350">
              <a:buAutoNum type="arabicPeriod" startAt="36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>
              <a:buAutoNum type="arabicPeriod" startAt="36"/>
            </a:pPr>
            <a:r>
              <a:rPr lang="en-US" b="1" dirty="0" smtClean="0"/>
              <a:t>Of what value is it?  </a:t>
            </a:r>
            <a:r>
              <a:rPr lang="en-US" b="1" i="1" dirty="0" smtClean="0">
                <a:solidFill>
                  <a:srgbClr val="FFC000"/>
                </a:solidFill>
              </a:rPr>
              <a:t>It is the first step to self-control and self-mastery.</a:t>
            </a:r>
          </a:p>
          <a:p>
            <a:pPr marL="633222" indent="-514350">
              <a:buAutoNum type="arabicPeriod" startAt="36"/>
            </a:pPr>
            <a:endParaRPr lang="en-US" dirty="0"/>
          </a:p>
        </p:txBody>
      </p:sp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0" y="6324600"/>
            <a:ext cx="609600" cy="38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2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51815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Reversing The Process: Cause and Effect</a:t>
            </a:r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“Thought is energy and energy is power”</a:t>
            </a:r>
            <a:endParaRPr lang="en-US" sz="2800" b="1" dirty="0" smtClean="0"/>
          </a:p>
          <a:p>
            <a:pPr algn="ctr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What you think or do or feel, is an indication of what you are.</a:t>
            </a:r>
          </a:p>
          <a:p>
            <a:pPr algn="ctr">
              <a:buNone/>
            </a:pPr>
            <a:endParaRPr lang="en-US" sz="2400" b="1" dirty="0" smtClean="0">
              <a:solidFill>
                <a:srgbClr val="FFC000"/>
              </a:solidFill>
            </a:endParaRPr>
          </a:p>
          <a:p>
            <a:pPr algn="ctr">
              <a:buNone/>
            </a:pPr>
            <a:endParaRPr lang="en-US" sz="2400" b="1" dirty="0" smtClean="0">
              <a:solidFill>
                <a:srgbClr val="FFC000"/>
              </a:solidFill>
            </a:endParaRPr>
          </a:p>
          <a:p>
            <a:pPr algn="ctr">
              <a:buNone/>
            </a:pPr>
            <a:endParaRPr lang="en-US" sz="2400" b="1" dirty="0" smtClean="0">
              <a:solidFill>
                <a:srgbClr val="FFC000"/>
              </a:solidFill>
            </a:endParaRPr>
          </a:p>
          <a:p>
            <a:pPr algn="ctr">
              <a:buNone/>
            </a:pPr>
            <a:endParaRPr lang="en-US" sz="2400" b="1" dirty="0" smtClean="0">
              <a:solidFill>
                <a:srgbClr val="FFC000"/>
              </a:solidFill>
            </a:endParaRPr>
          </a:p>
          <a:p>
            <a:pPr algn="ctr">
              <a:buNone/>
            </a:pPr>
            <a:endParaRPr lang="en-US" sz="2400" b="1" dirty="0" smtClean="0">
              <a:solidFill>
                <a:srgbClr val="FFC000"/>
              </a:solidFill>
            </a:endParaRPr>
          </a:p>
          <a:p>
            <a:pPr algn="ctr">
              <a:buNone/>
            </a:pPr>
            <a:endParaRPr lang="en-US" sz="2400" b="1" dirty="0" smtClean="0">
              <a:solidFill>
                <a:srgbClr val="FFC000"/>
              </a:solidFill>
            </a:endParaRPr>
          </a:p>
          <a:p>
            <a:pPr algn="ctr">
              <a:buNone/>
            </a:pPr>
            <a:endParaRPr lang="en-US" sz="2800" b="1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You become what you think and hear yourself say you are.</a:t>
            </a:r>
            <a:endParaRPr lang="en-US" sz="2400" b="1" dirty="0">
              <a:solidFill>
                <a:srgbClr val="FFC000"/>
              </a:solidFill>
            </a:endParaRPr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99714" y="6477000"/>
            <a:ext cx="391886" cy="22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homepa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3000" y="3352800"/>
            <a:ext cx="7239000" cy="2703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334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000" b="1" dirty="0" smtClean="0"/>
              <a:t>Reversing The Process: Cause and Effect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u="sng" dirty="0" smtClean="0">
                <a:solidFill>
                  <a:srgbClr val="FFC000"/>
                </a:solidFill>
              </a:rPr>
              <a:t>The real “I” is Spiritual</a:t>
            </a:r>
          </a:p>
          <a:p>
            <a:pPr algn="ctr">
              <a:buNone/>
            </a:pPr>
            <a:endParaRPr lang="en-US" sz="1900" dirty="0" smtClean="0"/>
          </a:p>
          <a:p>
            <a:pPr algn="ctr">
              <a:buNone/>
            </a:pPr>
            <a:endParaRPr lang="en-US" sz="1900" dirty="0" smtClean="0"/>
          </a:p>
          <a:p>
            <a:pPr algn="just"/>
            <a:r>
              <a:rPr lang="en-US" b="1" dirty="0" smtClean="0"/>
              <a:t>It is your connection to the Universal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The only difference between the “I” and the Universal is one of degree. (ex…Ocean)</a:t>
            </a:r>
          </a:p>
          <a:p>
            <a:pPr algn="just">
              <a:buNone/>
            </a:pPr>
            <a:endParaRPr lang="en-US" b="1" dirty="0" smtClean="0"/>
          </a:p>
          <a:p>
            <a:pPr algn="just"/>
            <a:r>
              <a:rPr lang="en-US" b="1" dirty="0" smtClean="0"/>
              <a:t>The world within is controlled by the “I” and this “I” is part of the Universal Energy or Spirit.</a:t>
            </a:r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0600" y="6400800"/>
            <a:ext cx="533400" cy="284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63" name="Picture 15" descr="C:\Documents and Settings\Peter C. Rogers\Local Settings\Temporary Internet Files\Content.IE5\HV31Q9W5\MCj020401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286000"/>
            <a:ext cx="1065462" cy="10667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64" name="Picture 16" descr="C:\Documents and Settings\Peter C. Rogers\Local Settings\Temporary Internet Files\Content.IE5\HDI0Q5IX\MCSY00494_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286000"/>
            <a:ext cx="1066800" cy="106024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0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Golden Ke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Four</a:t>
            </a:r>
            <a:endParaRPr lang="en-US" dirty="0"/>
          </a:p>
        </p:txBody>
      </p:sp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34400" y="6591301"/>
            <a:ext cx="609600" cy="2666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181599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4000" b="1" dirty="0" smtClean="0"/>
              <a:t>Reversing The Process: Cause and Effect</a:t>
            </a:r>
          </a:p>
          <a:p>
            <a:pPr algn="ctr"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3400" b="1" dirty="0" smtClean="0"/>
              <a:t>The world “within” is controlled by the “I” and the “I” is one with the Infinite which is the Universal Energy or Spirit, usually called God.</a:t>
            </a:r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3400" b="1" dirty="0" smtClean="0"/>
              <a:t>We are coming to think of God as dwelling in man rather than as operating on men from “without.”</a:t>
            </a:r>
          </a:p>
          <a:p>
            <a:pPr algn="ctr">
              <a:buNone/>
            </a:pPr>
            <a:endParaRPr lang="en-US" sz="2900" dirty="0" smtClean="0"/>
          </a:p>
          <a:p>
            <a:pPr algn="ctr">
              <a:buNone/>
            </a:pPr>
            <a:r>
              <a:rPr lang="en-US" sz="2900" b="1" i="1" dirty="0" smtClean="0"/>
              <a:t>“Know ye not that ye are the temple of the living God”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19" name="Picture 18" descr="Spencer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3200400"/>
            <a:ext cx="6553200" cy="1966259"/>
          </a:xfrm>
          <a:prstGeom prst="rect">
            <a:avLst/>
          </a:prstGeom>
        </p:spPr>
      </p:pic>
      <p:pic>
        <p:nvPicPr>
          <p:cNvPr id="3074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Golden Ke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Peter C. Rogers\Local Settings\Temporary Internet Files\Content.IE5\M0VPXDY8\MCj043983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971800"/>
            <a:ext cx="3352800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Reversing The Process: Cause and Effect</a:t>
            </a:r>
          </a:p>
          <a:p>
            <a:pPr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Service</a:t>
            </a:r>
          </a:p>
          <a:p>
            <a:pPr algn="ctr">
              <a:buNone/>
            </a:pPr>
            <a:r>
              <a:rPr lang="en-US" sz="2400" b="1" dirty="0" smtClean="0"/>
              <a:t>The more you give the more you get</a:t>
            </a:r>
          </a:p>
          <a:p>
            <a:pPr algn="ctr">
              <a:buNone/>
            </a:pPr>
            <a:endParaRPr lang="en-US" sz="2400" b="1" dirty="0" smtClean="0"/>
          </a:p>
          <a:p>
            <a:pPr algn="just"/>
            <a:r>
              <a:rPr lang="en-US" sz="2800" b="1" dirty="0" smtClean="0"/>
              <a:t>Once person invest in a stock that doubles.  That person invested $1,000 receiving $2,000.  A profit of $1,000.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800" b="1" dirty="0" smtClean="0"/>
              <a:t>Another person invested $10,000 receiving $20,000 profiting him $10,000.</a:t>
            </a:r>
            <a:endParaRPr lang="en-US" sz="2800" b="1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05800" y="6248400"/>
            <a:ext cx="685800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Golden Ke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305800" cy="4876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000" b="1" dirty="0" smtClean="0"/>
              <a:t>Reversing The Process: Cause and Effect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b="1" u="sng" dirty="0" smtClean="0"/>
              <a:t>Meditation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b="1" dirty="0" smtClean="0"/>
              <a:t>You should therefore seek the silence frequently.</a:t>
            </a:r>
          </a:p>
          <a:p>
            <a:pPr algn="ctr">
              <a:buNone/>
            </a:pPr>
            <a:r>
              <a:rPr lang="en-US" b="1" dirty="0" smtClean="0"/>
              <a:t>  Power comes through repose; it is in the silence that you can be still and when you are still, you can think, and thought is the secret to all attainment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63000" y="6477000"/>
            <a:ext cx="254000" cy="15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Mandala,_20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2819400"/>
            <a:ext cx="3657600" cy="1066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22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Golden Ke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458200" cy="4876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000" b="1" dirty="0" smtClean="0"/>
              <a:t>Reversing The Process: Cause and Effect</a:t>
            </a:r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1600" b="1" dirty="0" smtClean="0"/>
          </a:p>
          <a:p>
            <a:pPr algn="just"/>
            <a:r>
              <a:rPr lang="en-US" sz="2400" b="1" dirty="0" smtClean="0"/>
              <a:t>Thought is carried by the </a:t>
            </a:r>
            <a:r>
              <a:rPr lang="en-US" sz="2400" b="1" dirty="0" smtClean="0">
                <a:solidFill>
                  <a:srgbClr val="FFC000"/>
                </a:solidFill>
              </a:rPr>
              <a:t>“</a:t>
            </a:r>
            <a:r>
              <a:rPr lang="en-US" sz="2400" b="1" i="1" dirty="0" smtClean="0">
                <a:solidFill>
                  <a:srgbClr val="FFC000"/>
                </a:solidFill>
              </a:rPr>
              <a:t>Law of Vibration.”</a:t>
            </a:r>
          </a:p>
          <a:p>
            <a:pPr algn="just">
              <a:buNone/>
            </a:pPr>
            <a:endParaRPr lang="en-US" sz="2400" b="1" i="1" dirty="0" smtClean="0">
              <a:solidFill>
                <a:srgbClr val="FFC000"/>
              </a:solidFill>
            </a:endParaRPr>
          </a:p>
          <a:p>
            <a:pPr algn="just">
              <a:buNone/>
            </a:pPr>
            <a:endParaRPr lang="en-US" sz="2400" b="1" i="1" dirty="0" smtClean="0">
              <a:solidFill>
                <a:srgbClr val="FFC000"/>
              </a:solidFill>
            </a:endParaRPr>
          </a:p>
          <a:p>
            <a:pPr algn="just">
              <a:buNone/>
            </a:pPr>
            <a:endParaRPr lang="en-US" sz="2400" b="1" i="1" dirty="0" smtClean="0">
              <a:solidFill>
                <a:srgbClr val="FFC000"/>
              </a:solidFill>
            </a:endParaRPr>
          </a:p>
          <a:p>
            <a:pPr algn="just"/>
            <a:r>
              <a:rPr lang="en-US" sz="2400" b="1" dirty="0" smtClean="0"/>
              <a:t>It receives vitality by emotions through the </a:t>
            </a:r>
            <a:r>
              <a:rPr lang="en-US" sz="2400" b="1" dirty="0" smtClean="0">
                <a:solidFill>
                  <a:srgbClr val="FFC000"/>
                </a:solidFill>
              </a:rPr>
              <a:t>“</a:t>
            </a:r>
            <a:r>
              <a:rPr lang="en-US" sz="2400" b="1" i="1" dirty="0" smtClean="0">
                <a:solidFill>
                  <a:srgbClr val="FFC000"/>
                </a:solidFill>
              </a:rPr>
              <a:t>Law of Love.”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endParaRPr lang="en-US" sz="2400" b="1" dirty="0" smtClean="0"/>
          </a:p>
          <a:p>
            <a:pPr algn="just"/>
            <a:r>
              <a:rPr lang="en-US" sz="2400" b="1" dirty="0" smtClean="0"/>
              <a:t>It takes form through the</a:t>
            </a:r>
            <a:r>
              <a:rPr lang="en-US" sz="2400" b="1" dirty="0" smtClean="0">
                <a:solidFill>
                  <a:srgbClr val="FFC000"/>
                </a:solidFill>
              </a:rPr>
              <a:t> “</a:t>
            </a:r>
            <a:r>
              <a:rPr lang="en-US" sz="2400" b="1" i="1" dirty="0" smtClean="0">
                <a:solidFill>
                  <a:srgbClr val="FFC000"/>
                </a:solidFill>
              </a:rPr>
              <a:t>Law of Growth.”</a:t>
            </a:r>
          </a:p>
          <a:p>
            <a:pPr algn="just">
              <a:buNone/>
            </a:pPr>
            <a:endParaRPr lang="en-US" sz="2400" b="1" i="1" dirty="0" smtClean="0">
              <a:solidFill>
                <a:srgbClr val="FFC000"/>
              </a:solidFill>
            </a:endParaRPr>
          </a:p>
          <a:p>
            <a:pPr algn="just">
              <a:buNone/>
            </a:pPr>
            <a:endParaRPr lang="en-US" sz="2400" b="1" i="1" dirty="0" smtClean="0">
              <a:solidFill>
                <a:srgbClr val="FFC000"/>
              </a:solidFill>
            </a:endParaRPr>
          </a:p>
          <a:p>
            <a:pPr algn="just">
              <a:buNone/>
            </a:pPr>
            <a:endParaRPr lang="en-US" sz="2400" b="1" i="1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en-US" sz="2600" b="1" i="1" dirty="0" smtClean="0">
                <a:solidFill>
                  <a:srgbClr val="FFC000"/>
                </a:solidFill>
              </a:rPr>
              <a:t>Your level of belief will influence how quickly your dreams become reality.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9600" y="6248400"/>
            <a:ext cx="685800" cy="411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vibratio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2209800"/>
            <a:ext cx="1219200" cy="914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125" name="Picture 5" descr="C:\Documents and Settings\Peter C. Rogers\Local Settings\Temporary Internet Files\Content.IE5\HV31Q9W5\MCj0442140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3200400"/>
            <a:ext cx="1066800" cy="1066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127" name="Picture 7" descr="C:\Documents and Settings\Peter C. Rogers\Local Settings\Temporary Internet Files\Content.IE5\M0VPXDY8\MCj0441870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267200"/>
            <a:ext cx="1143000" cy="1143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146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Golden Ke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Four</a:t>
            </a:r>
            <a:br>
              <a:rPr lang="en-US" dirty="0" smtClean="0"/>
            </a:br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181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000" b="1" dirty="0" smtClean="0"/>
          </a:p>
          <a:p>
            <a:pPr algn="just"/>
            <a:r>
              <a:rPr lang="en-US" sz="2800" b="1" dirty="0" smtClean="0"/>
              <a:t>Thought is spiritual energy.</a:t>
            </a:r>
          </a:p>
          <a:p>
            <a:pPr algn="just"/>
            <a:endParaRPr lang="en-US" sz="2800" b="1" dirty="0" smtClean="0"/>
          </a:p>
          <a:p>
            <a:pPr algn="just"/>
            <a:r>
              <a:rPr lang="en-US" sz="2800" b="1" dirty="0" smtClean="0"/>
              <a:t>Thought is carried by the </a:t>
            </a:r>
            <a:r>
              <a:rPr lang="en-US" sz="2800" b="1" i="1" dirty="0" smtClean="0">
                <a:solidFill>
                  <a:srgbClr val="FFC000"/>
                </a:solidFill>
              </a:rPr>
              <a:t>Law of Vibration</a:t>
            </a:r>
            <a:r>
              <a:rPr lang="en-US" sz="2800" b="1" dirty="0" smtClean="0">
                <a:solidFill>
                  <a:srgbClr val="FFC000"/>
                </a:solidFill>
              </a:rPr>
              <a:t>.</a:t>
            </a:r>
          </a:p>
          <a:p>
            <a:pPr algn="just"/>
            <a:endParaRPr lang="en-US" sz="2800" b="1" dirty="0" smtClean="0">
              <a:solidFill>
                <a:srgbClr val="FFC000"/>
              </a:solidFill>
            </a:endParaRPr>
          </a:p>
          <a:p>
            <a:pPr algn="just"/>
            <a:r>
              <a:rPr lang="en-US" sz="2800" b="1" dirty="0" smtClean="0"/>
              <a:t>Thought is given vitality by the </a:t>
            </a:r>
            <a:r>
              <a:rPr lang="en-US" sz="2800" b="1" i="1" dirty="0" smtClean="0">
                <a:solidFill>
                  <a:srgbClr val="FFC000"/>
                </a:solidFill>
              </a:rPr>
              <a:t>Law of Love.</a:t>
            </a:r>
          </a:p>
          <a:p>
            <a:pPr algn="just"/>
            <a:endParaRPr lang="en-US" sz="2800" b="1" i="1" dirty="0" smtClean="0">
              <a:solidFill>
                <a:srgbClr val="FFC000"/>
              </a:solidFill>
            </a:endParaRPr>
          </a:p>
          <a:p>
            <a:pPr algn="just"/>
            <a:r>
              <a:rPr lang="en-US" sz="2800" b="1" dirty="0" smtClean="0"/>
              <a:t>Thought takes form by the </a:t>
            </a:r>
            <a:r>
              <a:rPr lang="en-US" sz="2800" b="1" i="1" dirty="0" smtClean="0">
                <a:solidFill>
                  <a:srgbClr val="FFC000"/>
                </a:solidFill>
              </a:rPr>
              <a:t>Law of Growth.</a:t>
            </a:r>
          </a:p>
          <a:p>
            <a:pPr algn="just"/>
            <a:endParaRPr lang="en-US" sz="2800" b="1" i="1" dirty="0" smtClean="0">
              <a:solidFill>
                <a:srgbClr val="FFC000"/>
              </a:solidFill>
            </a:endParaRPr>
          </a:p>
          <a:p>
            <a:pPr algn="just"/>
            <a:r>
              <a:rPr lang="en-US" sz="2800" b="1" dirty="0" smtClean="0"/>
              <a:t>The secret of the creative process is that it is a spiritual activity.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5800" y="6248400"/>
            <a:ext cx="723900" cy="48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0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Four</a:t>
            </a:r>
            <a:br>
              <a:rPr lang="en-US" dirty="0" smtClean="0"/>
            </a:br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/>
              <a:t>You may develop the faith, courage and enthusiasm that will result in accomplishments by recognizing your spiritual nature.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Service is the secret of power because you get what you give.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Silence is a physical stillness.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Silence is the first step to self-control and self mastery.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5800" y="6324600"/>
            <a:ext cx="635000" cy="38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4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153</TotalTime>
  <Words>606</Words>
  <Application>Microsoft Office PowerPoint</Application>
  <PresentationFormat>On-screen Show (4:3)</PresentationFormat>
  <Paragraphs>123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Master Key System Part Four     “Reversing the Process: Cause and Effect”</vt:lpstr>
      <vt:lpstr>Master Key System Part Four</vt:lpstr>
      <vt:lpstr>Master Key System Part Four</vt:lpstr>
      <vt:lpstr>Master Key System Part Four</vt:lpstr>
      <vt:lpstr>Master Key System Part Four</vt:lpstr>
      <vt:lpstr>Master Key System Part Four</vt:lpstr>
      <vt:lpstr>Master Key System Part Four</vt:lpstr>
      <vt:lpstr>Part Four Main Points</vt:lpstr>
      <vt:lpstr>Part Four Main Points</vt:lpstr>
      <vt:lpstr>Part Four Study Questions</vt:lpstr>
      <vt:lpstr>Part Four Study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Key System Part Four</dc:title>
  <dc:creator>Peter C. Rogers</dc:creator>
  <cp:lastModifiedBy>Peter C. Rogers</cp:lastModifiedBy>
  <cp:revision>56</cp:revision>
  <dcterms:created xsi:type="dcterms:W3CDTF">2010-02-08T02:49:50Z</dcterms:created>
  <dcterms:modified xsi:type="dcterms:W3CDTF">2012-12-21T04:40:00Z</dcterms:modified>
</cp:coreProperties>
</file>