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4" r:id="rId8"/>
    <p:sldId id="262" r:id="rId9"/>
    <p:sldId id="26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32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796F2A97-23C1-4E56-8BB4-9406BE31376D}"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790D-D6C9-42AB-9328-2D028F81060C}"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F2A97-23C1-4E56-8BB4-9406BE31376D}"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790D-D6C9-42AB-9328-2D028F81060C}"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F2A97-23C1-4E56-8BB4-9406BE31376D}"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6532790D-D6C9-42AB-9328-2D028F81060C}"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F2A97-23C1-4E56-8BB4-9406BE31376D}"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790D-D6C9-42AB-9328-2D028F81060C}"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6F2A97-23C1-4E56-8BB4-9406BE31376D}"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790D-D6C9-42AB-9328-2D028F8106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6F2A97-23C1-4E56-8BB4-9406BE31376D}"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2790D-D6C9-42AB-9328-2D028F81060C}"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96F2A97-23C1-4E56-8BB4-9406BE31376D}"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32790D-D6C9-42AB-9328-2D028F81060C}"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6F2A97-23C1-4E56-8BB4-9406BE31376D}"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32790D-D6C9-42AB-9328-2D028F81060C}"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F2A97-23C1-4E56-8BB4-9406BE31376D}"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32790D-D6C9-42AB-9328-2D028F81060C}"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6F2A97-23C1-4E56-8BB4-9406BE31376D}"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2790D-D6C9-42AB-9328-2D028F81060C}"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96F2A97-23C1-4E56-8BB4-9406BE31376D}"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6532790D-D6C9-42AB-9328-2D028F81060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96F2A97-23C1-4E56-8BB4-9406BE31376D}"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532790D-D6C9-42AB-9328-2D028F8106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8.wmf"/><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1.wmf"/></Relationships>
</file>

<file path=ppt/slides/_rels/slide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5.wmf"/><Relationship Id="rId4" Type="http://schemas.openxmlformats.org/officeDocument/2006/relationships/image" Target="../media/image14.wmf"/></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8077200" cy="1673352"/>
          </a:xfrm>
        </p:spPr>
        <p:txBody>
          <a:bodyPr>
            <a:normAutofit fontScale="90000"/>
          </a:bodyPr>
          <a:lstStyle/>
          <a:p>
            <a:pPr algn="ctr"/>
            <a:r>
              <a:rPr lang="en-US" dirty="0" smtClean="0"/>
              <a:t>Master Key System</a:t>
            </a:r>
            <a:br>
              <a:rPr lang="en-US" dirty="0" smtClean="0"/>
            </a:br>
            <a:r>
              <a:rPr lang="en-US" dirty="0" smtClean="0"/>
              <a:t>Part Five</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“The </a:t>
            </a:r>
            <a:r>
              <a:rPr lang="en-US" smtClean="0"/>
              <a:t>Creative Mind”</a:t>
            </a:r>
            <a:endParaRPr lang="en-US" dirty="0"/>
          </a:p>
        </p:txBody>
      </p:sp>
      <p:sp>
        <p:nvSpPr>
          <p:cNvPr id="3" name="Subtitle 2"/>
          <p:cNvSpPr>
            <a:spLocks noGrp="1"/>
          </p:cNvSpPr>
          <p:nvPr>
            <p:ph type="subTitle" idx="1"/>
          </p:nvPr>
        </p:nvSpPr>
        <p:spPr>
          <a:xfrm>
            <a:off x="685800" y="5358384"/>
            <a:ext cx="8077200" cy="1499616"/>
          </a:xfrm>
        </p:spPr>
        <p:txBody>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smtClean="0">
              <a:solidFill>
                <a:schemeClr val="accent1">
                  <a:lumMod val="60000"/>
                  <a:lumOff val="40000"/>
                </a:schemeClr>
              </a:solidFill>
            </a:endParaRPr>
          </a:p>
          <a:p>
            <a:endParaRPr lang="en-US" dirty="0"/>
          </a:p>
        </p:txBody>
      </p:sp>
      <p:pic>
        <p:nvPicPr>
          <p:cNvPr id="6" name="Picture 5" descr="Truth Dynamics Logo.jpeg"/>
          <p:cNvPicPr>
            <a:picLocks noChangeAspect="1"/>
          </p:cNvPicPr>
          <p:nvPr/>
        </p:nvPicPr>
        <p:blipFill>
          <a:blip r:embed="rId2" cstate="print"/>
          <a:stretch>
            <a:fillRect/>
          </a:stretch>
        </p:blipFill>
        <p:spPr>
          <a:xfrm>
            <a:off x="0" y="5943600"/>
            <a:ext cx="1905000" cy="914400"/>
          </a:xfrm>
          <a:prstGeom prst="rect">
            <a:avLst/>
          </a:prstGeom>
          <a:ln>
            <a:noFill/>
          </a:ln>
          <a:effectLst>
            <a:softEdge rad="112500"/>
          </a:effectLst>
        </p:spPr>
      </p:pic>
      <p:pic>
        <p:nvPicPr>
          <p:cNvPr id="1026"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3200400" y="1524000"/>
            <a:ext cx="3200400" cy="2990850"/>
          </a:xfrm>
          <a:prstGeom prst="rect">
            <a:avLst/>
          </a:prstGeom>
          <a:noFill/>
        </p:spPr>
      </p:pic>
      <p:pic>
        <p:nvPicPr>
          <p:cNvPr id="7" name="Picture 6"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Five</a:t>
            </a:r>
            <a:endParaRPr lang="en-US" dirty="0"/>
          </a:p>
        </p:txBody>
      </p:sp>
      <p:sp>
        <p:nvSpPr>
          <p:cNvPr id="3" name="Content Placeholder 2"/>
          <p:cNvSpPr>
            <a:spLocks noGrp="1"/>
          </p:cNvSpPr>
          <p:nvPr>
            <p:ph idx="1"/>
          </p:nvPr>
        </p:nvSpPr>
        <p:spPr>
          <a:xfrm>
            <a:off x="457200" y="1524001"/>
            <a:ext cx="8229600" cy="5181600"/>
          </a:xfrm>
        </p:spPr>
        <p:txBody>
          <a:bodyPr>
            <a:normAutofit fontScale="92500" lnSpcReduction="10000"/>
          </a:bodyPr>
          <a:lstStyle/>
          <a:p>
            <a:pPr algn="ctr">
              <a:buNone/>
            </a:pPr>
            <a:r>
              <a:rPr lang="en-US" sz="3000" b="1" dirty="0" smtClean="0"/>
              <a:t>The Creative Mind</a:t>
            </a:r>
          </a:p>
          <a:p>
            <a:pPr algn="ctr">
              <a:buNone/>
            </a:pPr>
            <a:endParaRPr lang="en-US" sz="2400" b="1" dirty="0" smtClean="0"/>
          </a:p>
          <a:p>
            <a:pPr algn="ctr">
              <a:buNone/>
            </a:pPr>
            <a:r>
              <a:rPr lang="en-US" b="1" dirty="0" smtClean="0">
                <a:solidFill>
                  <a:srgbClr val="FFC000"/>
                </a:solidFill>
              </a:rPr>
              <a:t>At least ninety percent of our mental life is subconscious</a:t>
            </a:r>
          </a:p>
          <a:p>
            <a:pPr algn="ctr">
              <a:buNone/>
            </a:pPr>
            <a:endParaRPr lang="en-US" b="1" dirty="0" smtClean="0">
              <a:solidFill>
                <a:srgbClr val="FFC000"/>
              </a:solidFill>
            </a:endParaRPr>
          </a:p>
          <a:p>
            <a:pPr algn="ctr">
              <a:buNone/>
            </a:pPr>
            <a:endParaRPr lang="en-US" b="1" dirty="0" smtClean="0">
              <a:solidFill>
                <a:srgbClr val="FFC000"/>
              </a:solidFill>
            </a:endParaRPr>
          </a:p>
          <a:p>
            <a:pPr algn="just">
              <a:buNone/>
            </a:pPr>
            <a:endParaRPr lang="en-US" sz="1800" b="1" dirty="0" smtClean="0">
              <a:solidFill>
                <a:srgbClr val="FF0000"/>
              </a:solidFill>
            </a:endParaRPr>
          </a:p>
          <a:p>
            <a:pPr algn="just">
              <a:buNone/>
            </a:pPr>
            <a:endParaRPr lang="en-US" sz="1800" b="1" dirty="0" smtClean="0">
              <a:solidFill>
                <a:srgbClr val="FF0000"/>
              </a:solidFill>
            </a:endParaRPr>
          </a:p>
          <a:p>
            <a:pPr algn="just">
              <a:buNone/>
            </a:pPr>
            <a:r>
              <a:rPr lang="en-US" b="1" dirty="0" smtClean="0">
                <a:solidFill>
                  <a:srgbClr val="FF0000"/>
                </a:solidFill>
              </a:rPr>
              <a:t>10 % Conscious</a:t>
            </a:r>
            <a:r>
              <a:rPr lang="en-US" b="1" dirty="0" smtClean="0"/>
              <a:t>-----------</a:t>
            </a:r>
            <a:endParaRPr lang="en-US" b="1" dirty="0" smtClean="0">
              <a:solidFill>
                <a:srgbClr val="FF0000"/>
              </a:solidFill>
            </a:endParaRPr>
          </a:p>
          <a:p>
            <a:pPr algn="ctr">
              <a:buNone/>
            </a:pPr>
            <a:endParaRPr lang="en-US" b="1" dirty="0" smtClean="0">
              <a:solidFill>
                <a:srgbClr val="FFC000"/>
              </a:solidFill>
            </a:endParaRPr>
          </a:p>
          <a:p>
            <a:pPr algn="ctr">
              <a:buNone/>
            </a:pPr>
            <a:endParaRPr lang="en-US" b="1" dirty="0" smtClean="0">
              <a:solidFill>
                <a:srgbClr val="FFC000"/>
              </a:solidFill>
            </a:endParaRPr>
          </a:p>
          <a:p>
            <a:pPr algn="ctr">
              <a:buNone/>
            </a:pPr>
            <a:r>
              <a:rPr lang="en-US" b="1" dirty="0" smtClean="0"/>
              <a:t>Those who fail to make use of this mental power live within very narrow limits.</a:t>
            </a:r>
          </a:p>
          <a:p>
            <a:endParaRPr lang="en-US" dirty="0">
              <a:solidFill>
                <a:srgbClr val="FF0000"/>
              </a:solidFill>
            </a:endParaRPr>
          </a:p>
        </p:txBody>
      </p:sp>
      <p:pic>
        <p:nvPicPr>
          <p:cNvPr id="5" name="Picture 4" descr="Truth Dynamics Logo.jpeg"/>
          <p:cNvPicPr>
            <a:picLocks noChangeAspect="1"/>
          </p:cNvPicPr>
          <p:nvPr/>
        </p:nvPicPr>
        <p:blipFill>
          <a:blip r:embed="rId2" cstate="print"/>
          <a:stretch>
            <a:fillRect/>
          </a:stretch>
        </p:blipFill>
        <p:spPr>
          <a:xfrm>
            <a:off x="8305800" y="6324600"/>
            <a:ext cx="666750" cy="381000"/>
          </a:xfrm>
          <a:prstGeom prst="rect">
            <a:avLst/>
          </a:prstGeom>
          <a:ln>
            <a:noFill/>
          </a:ln>
          <a:effectLst>
            <a:outerShdw blurRad="292100" dist="139700" dir="2700000" algn="tl" rotWithShape="0">
              <a:srgbClr val="333333">
                <a:alpha val="65000"/>
              </a:srgbClr>
            </a:outerShdw>
          </a:effectLst>
        </p:spPr>
      </p:pic>
      <p:pic>
        <p:nvPicPr>
          <p:cNvPr id="1029" name="Picture 5" descr="C:\Documents and Settings\Peter C. Rogers\Local Settings\Temporary Internet Files\Content.IE5\HDI0Q5IX\MCj04413080000[1].png"/>
          <p:cNvPicPr>
            <a:picLocks noChangeAspect="1" noChangeArrowheads="1"/>
          </p:cNvPicPr>
          <p:nvPr/>
        </p:nvPicPr>
        <p:blipFill>
          <a:blip r:embed="rId3" cstate="print"/>
          <a:srcRect/>
          <a:stretch>
            <a:fillRect/>
          </a:stretch>
        </p:blipFill>
        <p:spPr bwMode="auto">
          <a:xfrm>
            <a:off x="3505200" y="2895600"/>
            <a:ext cx="2743200" cy="2743200"/>
          </a:xfrm>
          <a:prstGeom prst="rect">
            <a:avLst/>
          </a:prstGeom>
          <a:ln>
            <a:noFill/>
          </a:ln>
          <a:effectLst>
            <a:outerShdw blurRad="292100" dist="139700" dir="2700000" algn="tl" rotWithShape="0">
              <a:srgbClr val="333333">
                <a:alpha val="65000"/>
              </a:srgbClr>
            </a:outerShdw>
          </a:effectLst>
        </p:spPr>
      </p:pic>
      <p:pic>
        <p:nvPicPr>
          <p:cNvPr id="1030" name="Picture 6" descr="C:\Documents and Settings\Peter C. Rogers\Local Settings\Temporary Internet Files\Content.IE5\ME2O0LVN\MCj03794570000[1].wmf"/>
          <p:cNvPicPr>
            <a:picLocks noChangeAspect="1" noChangeArrowheads="1"/>
          </p:cNvPicPr>
          <p:nvPr/>
        </p:nvPicPr>
        <p:blipFill>
          <a:blip r:embed="rId4" cstate="print"/>
          <a:srcRect/>
          <a:stretch>
            <a:fillRect/>
          </a:stretch>
        </p:blipFill>
        <p:spPr bwMode="auto">
          <a:xfrm>
            <a:off x="8256118" y="1524000"/>
            <a:ext cx="887882" cy="939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1" name="Picture 7" descr="C:\Documents and Settings\Peter C. Rogers\Local Settings\Temporary Internet Files\Content.IE5\HV31Q9W5\MCj00890640000[1].wmf"/>
          <p:cNvPicPr>
            <a:picLocks noChangeAspect="1" noChangeArrowheads="1"/>
          </p:cNvPicPr>
          <p:nvPr/>
        </p:nvPicPr>
        <p:blipFill>
          <a:blip r:embed="rId5" cstate="print"/>
          <a:srcRect/>
          <a:stretch>
            <a:fillRect/>
          </a:stretch>
        </p:blipFill>
        <p:spPr bwMode="auto">
          <a:xfrm>
            <a:off x="0" y="1524000"/>
            <a:ext cx="990600" cy="104643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6"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Peter C. Rogers\Local Settings\Temporary Internet Files\Content.IE5\HV31Q9W5\MPj04372070000[1].jpg"/>
          <p:cNvPicPr>
            <a:picLocks noChangeAspect="1" noChangeArrowheads="1"/>
          </p:cNvPicPr>
          <p:nvPr/>
        </p:nvPicPr>
        <p:blipFill>
          <a:blip r:embed="rId2" cstate="print"/>
          <a:srcRect/>
          <a:stretch>
            <a:fillRect/>
          </a:stretch>
        </p:blipFill>
        <p:spPr bwMode="auto">
          <a:xfrm>
            <a:off x="2819400" y="2362200"/>
            <a:ext cx="3505200" cy="3505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Five</a:t>
            </a:r>
            <a:endParaRPr lang="en-US" dirty="0"/>
          </a:p>
        </p:txBody>
      </p:sp>
      <p:sp>
        <p:nvSpPr>
          <p:cNvPr id="3" name="Content Placeholder 2"/>
          <p:cNvSpPr>
            <a:spLocks noGrp="1"/>
          </p:cNvSpPr>
          <p:nvPr>
            <p:ph idx="1"/>
          </p:nvPr>
        </p:nvSpPr>
        <p:spPr>
          <a:xfrm>
            <a:off x="457200" y="1524000"/>
            <a:ext cx="8229600" cy="5181599"/>
          </a:xfrm>
        </p:spPr>
        <p:txBody>
          <a:bodyPr>
            <a:normAutofit fontScale="62500" lnSpcReduction="20000"/>
          </a:bodyPr>
          <a:lstStyle/>
          <a:p>
            <a:pPr algn="ctr">
              <a:buNone/>
            </a:pPr>
            <a:r>
              <a:rPr lang="en-US" sz="4500" b="1" dirty="0" smtClean="0"/>
              <a:t>The Creative Mind</a:t>
            </a:r>
          </a:p>
          <a:p>
            <a:pPr algn="ctr">
              <a:buNone/>
            </a:pPr>
            <a:endParaRPr lang="en-US" sz="1600" b="1" dirty="0" smtClean="0">
              <a:solidFill>
                <a:srgbClr val="FFC000"/>
              </a:solidFill>
            </a:endParaRPr>
          </a:p>
          <a:p>
            <a:pPr algn="ctr">
              <a:buNone/>
            </a:pPr>
            <a:r>
              <a:rPr lang="en-US" b="1" dirty="0" smtClean="0">
                <a:solidFill>
                  <a:srgbClr val="FFC000"/>
                </a:solidFill>
              </a:rPr>
              <a:t>Mind in action is thought, and thought is creative</a:t>
            </a:r>
          </a:p>
          <a:p>
            <a:pPr algn="ctr">
              <a:buNone/>
            </a:pPr>
            <a:endParaRPr lang="en-US" sz="2400" b="1" dirty="0" smtClean="0"/>
          </a:p>
          <a:p>
            <a:pPr algn="ctr">
              <a:buNone/>
            </a:pPr>
            <a:endParaRPr lang="en-US" sz="2400" b="1" dirty="0" smtClean="0"/>
          </a:p>
          <a:p>
            <a:pPr algn="ctr">
              <a:buNone/>
            </a:pPr>
            <a:endParaRPr lang="en-US" sz="2400" b="1" dirty="0" smtClean="0"/>
          </a:p>
          <a:p>
            <a:pPr algn="just"/>
            <a:r>
              <a:rPr lang="en-US" sz="4000" b="1" dirty="0" smtClean="0"/>
              <a:t>Matter is powerless, passive, inert.  Mind is force, energy, power.</a:t>
            </a:r>
          </a:p>
          <a:p>
            <a:pPr algn="just">
              <a:buNone/>
            </a:pPr>
            <a:endParaRPr lang="en-US" sz="2400" b="1" dirty="0" smtClean="0"/>
          </a:p>
          <a:p>
            <a:pPr algn="just">
              <a:buNone/>
            </a:pPr>
            <a:endParaRPr lang="en-US" sz="2400" b="1" dirty="0" smtClean="0"/>
          </a:p>
          <a:p>
            <a:pPr algn="just">
              <a:buNone/>
            </a:pPr>
            <a:endParaRPr lang="en-US" sz="2400" b="1" dirty="0" smtClean="0"/>
          </a:p>
          <a:p>
            <a:pPr algn="just">
              <a:buNone/>
            </a:pPr>
            <a:endParaRPr lang="en-US" sz="2400" b="1" dirty="0" smtClean="0"/>
          </a:p>
          <a:p>
            <a:pPr algn="just">
              <a:buNone/>
            </a:pPr>
            <a:endParaRPr lang="en-US" sz="2400" b="1" dirty="0" smtClean="0"/>
          </a:p>
          <a:p>
            <a:pPr algn="just">
              <a:buNone/>
            </a:pPr>
            <a:endParaRPr lang="en-US" sz="2400" b="1" dirty="0" smtClean="0"/>
          </a:p>
          <a:p>
            <a:pPr algn="just"/>
            <a:r>
              <a:rPr lang="en-US" sz="3800" b="1" dirty="0" smtClean="0"/>
              <a:t>Mind shapes and controls matter.  Every form which matter takes is but the expression of some pre-existing thought.</a:t>
            </a:r>
          </a:p>
          <a:p>
            <a:pPr algn="just"/>
            <a:endParaRPr lang="en-US" sz="2800" b="1" dirty="0" smtClean="0"/>
          </a:p>
          <a:p>
            <a:pPr algn="just"/>
            <a:r>
              <a:rPr lang="en-US" sz="3800" b="1" dirty="0" smtClean="0"/>
              <a:t>It manifest in your conduct and actions</a:t>
            </a:r>
          </a:p>
          <a:p>
            <a:pPr algn="just">
              <a:buNone/>
            </a:pPr>
            <a:endParaRPr lang="en-US" sz="2400" b="1" dirty="0" smtClean="0">
              <a:solidFill>
                <a:srgbClr val="FFC000"/>
              </a:solidFill>
              <a:latin typeface="Bodoni MT Black" pitchFamily="18" charset="0"/>
            </a:endParaRPr>
          </a:p>
          <a:p>
            <a:pPr algn="ctr">
              <a:buNone/>
            </a:pPr>
            <a:r>
              <a:rPr lang="en-US" sz="2900" b="1" dirty="0" smtClean="0">
                <a:solidFill>
                  <a:srgbClr val="FFC000"/>
                </a:solidFill>
                <a:latin typeface="Bodoni MT Black" pitchFamily="18" charset="0"/>
              </a:rPr>
              <a:t>Thought=Action=Habit=Character=Destiny</a:t>
            </a:r>
            <a:endParaRPr lang="en-US" sz="2900" b="1" dirty="0" smtClean="0"/>
          </a:p>
          <a:p>
            <a:pPr algn="just">
              <a:buNone/>
            </a:pPr>
            <a:endParaRPr lang="en-US" sz="2400" b="1" dirty="0"/>
          </a:p>
        </p:txBody>
      </p:sp>
      <p:pic>
        <p:nvPicPr>
          <p:cNvPr id="5" name="Picture 4" descr="Truth Dynamics Logo.jpeg"/>
          <p:cNvPicPr>
            <a:picLocks noChangeAspect="1"/>
          </p:cNvPicPr>
          <p:nvPr/>
        </p:nvPicPr>
        <p:blipFill>
          <a:blip r:embed="rId3" cstate="print"/>
          <a:stretch>
            <a:fillRect/>
          </a:stretch>
        </p:blipFill>
        <p:spPr>
          <a:xfrm>
            <a:off x="8382000" y="6324600"/>
            <a:ext cx="609600" cy="426720"/>
          </a:xfrm>
          <a:prstGeom prst="rect">
            <a:avLst/>
          </a:prstGeom>
          <a:ln>
            <a:noFill/>
          </a:ln>
          <a:effectLst>
            <a:outerShdw blurRad="292100" dist="139700" dir="2700000" algn="tl" rotWithShape="0">
              <a:srgbClr val="333333">
                <a:alpha val="65000"/>
              </a:srgbClr>
            </a:outerShdw>
          </a:effectLst>
        </p:spPr>
      </p:pic>
      <p:pic>
        <p:nvPicPr>
          <p:cNvPr id="1027" name="Picture 3" descr="C:\Documents and Settings\Peter C. Rogers\Local Settings\Temporary Internet Files\Content.IE5\HV31Q9W5\MCj00786250000[1].wmf"/>
          <p:cNvPicPr>
            <a:picLocks noChangeAspect="1" noChangeArrowheads="1"/>
          </p:cNvPicPr>
          <p:nvPr/>
        </p:nvPicPr>
        <p:blipFill>
          <a:blip r:embed="rId4" cstate="print"/>
          <a:srcRect/>
          <a:stretch>
            <a:fillRect/>
          </a:stretch>
        </p:blipFill>
        <p:spPr bwMode="auto">
          <a:xfrm>
            <a:off x="152400" y="1524000"/>
            <a:ext cx="609600" cy="1850491"/>
          </a:xfrm>
          <a:prstGeom prst="rect">
            <a:avLst/>
          </a:prstGeom>
          <a:noFill/>
        </p:spPr>
      </p:pic>
      <p:pic>
        <p:nvPicPr>
          <p:cNvPr id="2050" name="Picture 2" descr="C:\Documents and Settings\Peter C. Rogers\Local Settings\Temporary Internet Files\Content.IE5\HV31Q9W5\MCj04339030000[1].png"/>
          <p:cNvPicPr>
            <a:picLocks noChangeAspect="1" noChangeArrowheads="1"/>
          </p:cNvPicPr>
          <p:nvPr/>
        </p:nvPicPr>
        <p:blipFill>
          <a:blip r:embed="rId5"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8" name="Picture 7" descr="Golden Key.png"/>
          <p:cNvPicPr>
            <a:picLocks noChangeAspect="1"/>
          </p:cNvPicPr>
          <p:nvPr/>
        </p:nvPicPr>
        <p:blipFill>
          <a:blip r:embed="rId5"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Five</a:t>
            </a:r>
            <a:endParaRPr lang="en-US" dirty="0"/>
          </a:p>
        </p:txBody>
      </p:sp>
      <p:sp>
        <p:nvSpPr>
          <p:cNvPr id="3" name="Content Placeholder 2"/>
          <p:cNvSpPr>
            <a:spLocks noGrp="1"/>
          </p:cNvSpPr>
          <p:nvPr>
            <p:ph idx="1"/>
          </p:nvPr>
        </p:nvSpPr>
        <p:spPr>
          <a:xfrm>
            <a:off x="457200" y="1447801"/>
            <a:ext cx="8382000" cy="4953000"/>
          </a:xfrm>
        </p:spPr>
        <p:txBody>
          <a:bodyPr>
            <a:normAutofit/>
          </a:bodyPr>
          <a:lstStyle/>
          <a:p>
            <a:pPr algn="ctr">
              <a:buNone/>
            </a:pPr>
            <a:r>
              <a:rPr lang="en-US" sz="2800" b="1" dirty="0" smtClean="0"/>
              <a:t>The Creative Mind</a:t>
            </a:r>
          </a:p>
          <a:p>
            <a:pPr algn="ctr">
              <a:buNone/>
            </a:pPr>
            <a:endParaRPr lang="en-US" sz="1800" b="1" dirty="0" smtClean="0"/>
          </a:p>
          <a:p>
            <a:pPr algn="ctr">
              <a:buNone/>
            </a:pPr>
            <a:endParaRPr lang="en-US" sz="1800" b="1" dirty="0" smtClean="0"/>
          </a:p>
          <a:p>
            <a:pPr algn="ctr">
              <a:buNone/>
            </a:pPr>
            <a:r>
              <a:rPr lang="en-US" sz="2400" b="1" dirty="0" smtClean="0">
                <a:solidFill>
                  <a:srgbClr val="2A32D6"/>
                </a:solidFill>
              </a:rPr>
              <a:t>Every form which matter takes is but the expression of some pre-existing thought</a:t>
            </a:r>
          </a:p>
          <a:p>
            <a:pPr algn="ctr">
              <a:buNone/>
            </a:pPr>
            <a:endParaRPr lang="en-US" sz="2400" b="1" dirty="0" smtClean="0"/>
          </a:p>
          <a:p>
            <a:pPr algn="just"/>
            <a:r>
              <a:rPr lang="en-US" sz="3600" b="1" dirty="0" smtClean="0">
                <a:solidFill>
                  <a:srgbClr val="FF0000"/>
                </a:solidFill>
              </a:rPr>
              <a:t>You are today the result of your past thinking.</a:t>
            </a:r>
          </a:p>
          <a:p>
            <a:pPr algn="just"/>
            <a:endParaRPr lang="en-US" sz="2400" b="1" dirty="0" smtClean="0"/>
          </a:p>
          <a:p>
            <a:pPr algn="just"/>
            <a:r>
              <a:rPr lang="en-US" sz="3600" b="1" dirty="0" smtClean="0">
                <a:solidFill>
                  <a:srgbClr val="FF0000"/>
                </a:solidFill>
              </a:rPr>
              <a:t>Tomorrow you will be the result of today’s thoughts.</a:t>
            </a:r>
          </a:p>
          <a:p>
            <a:pPr>
              <a:buNone/>
            </a:pPr>
            <a:endParaRPr lang="en-US" dirty="0"/>
          </a:p>
        </p:txBody>
      </p:sp>
      <p:pic>
        <p:nvPicPr>
          <p:cNvPr id="5" name="Picture 4" descr="Truth Dynamics Logo.jpeg"/>
          <p:cNvPicPr>
            <a:picLocks noChangeAspect="1"/>
          </p:cNvPicPr>
          <p:nvPr/>
        </p:nvPicPr>
        <p:blipFill>
          <a:blip r:embed="rId2" cstate="print"/>
          <a:stretch>
            <a:fillRect/>
          </a:stretch>
        </p:blipFill>
        <p:spPr>
          <a:xfrm>
            <a:off x="8534400" y="6477000"/>
            <a:ext cx="391886" cy="228600"/>
          </a:xfrm>
          <a:prstGeom prst="rect">
            <a:avLst/>
          </a:prstGeom>
          <a:ln>
            <a:noFill/>
          </a:ln>
          <a:effectLst>
            <a:outerShdw blurRad="292100" dist="139700" dir="2700000" algn="tl" rotWithShape="0">
              <a:srgbClr val="333333">
                <a:alpha val="65000"/>
              </a:srgbClr>
            </a:outerShdw>
          </a:effectLst>
        </p:spPr>
      </p:pic>
      <p:pic>
        <p:nvPicPr>
          <p:cNvPr id="2055" name="Picture 7" descr="C:\Documents and Settings\Peter C. Rogers\Local Settings\Temporary Internet Files\Content.IE5\M0VPXDY8\MCj00978910000[1].wmf"/>
          <p:cNvPicPr>
            <a:picLocks noChangeAspect="1" noChangeArrowheads="1"/>
          </p:cNvPicPr>
          <p:nvPr/>
        </p:nvPicPr>
        <p:blipFill>
          <a:blip r:embed="rId3" cstate="print"/>
          <a:srcRect/>
          <a:stretch>
            <a:fillRect/>
          </a:stretch>
        </p:blipFill>
        <p:spPr bwMode="auto">
          <a:xfrm>
            <a:off x="0" y="1524000"/>
            <a:ext cx="1017284" cy="1066800"/>
          </a:xfrm>
          <a:prstGeom prst="rect">
            <a:avLst/>
          </a:prstGeom>
          <a:ln>
            <a:noFill/>
          </a:ln>
          <a:effectLst>
            <a:outerShdw blurRad="292100" dist="139700" dir="2700000" algn="tl" rotWithShape="0">
              <a:srgbClr val="333333">
                <a:alpha val="65000"/>
              </a:srgbClr>
            </a:outerShdw>
          </a:effectLst>
        </p:spPr>
      </p:pic>
      <p:pic>
        <p:nvPicPr>
          <p:cNvPr id="2056" name="Picture 8" descr="C:\Documents and Settings\Peter C. Rogers\Local Settings\Temporary Internet Files\Content.IE5\HDI0Q5IX\MCj01505630000[1].wmf"/>
          <p:cNvPicPr>
            <a:picLocks noChangeAspect="1" noChangeArrowheads="1"/>
          </p:cNvPicPr>
          <p:nvPr/>
        </p:nvPicPr>
        <p:blipFill>
          <a:blip r:embed="rId4" cstate="print"/>
          <a:srcRect/>
          <a:stretch>
            <a:fillRect/>
          </a:stretch>
        </p:blipFill>
        <p:spPr bwMode="auto">
          <a:xfrm>
            <a:off x="8326450" y="1524000"/>
            <a:ext cx="817550" cy="95709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1" name="Picture 3" descr="C:\Documents and Settings\Peter C. Rogers\Local Settings\Temporary Internet Files\Content.IE5\HDI0Q5IX\MCj00979390000[1].wmf"/>
          <p:cNvPicPr>
            <a:picLocks noChangeAspect="1" noChangeArrowheads="1"/>
          </p:cNvPicPr>
          <p:nvPr/>
        </p:nvPicPr>
        <p:blipFill>
          <a:blip r:embed="rId5" cstate="print"/>
          <a:srcRect/>
          <a:stretch>
            <a:fillRect/>
          </a:stretch>
        </p:blipFill>
        <p:spPr bwMode="auto">
          <a:xfrm>
            <a:off x="2895600" y="4191000"/>
            <a:ext cx="1939636" cy="762000"/>
          </a:xfrm>
          <a:prstGeom prst="rect">
            <a:avLst/>
          </a:prstGeom>
          <a:ln>
            <a:noFill/>
          </a:ln>
          <a:effectLst>
            <a:outerShdw blurRad="292100" dist="139700" dir="2700000" algn="tl" rotWithShape="0">
              <a:srgbClr val="333333">
                <a:alpha val="65000"/>
              </a:srgbClr>
            </a:outerShdw>
          </a:effectLst>
        </p:spPr>
      </p:pic>
      <p:pic>
        <p:nvPicPr>
          <p:cNvPr id="3074"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Five</a:t>
            </a:r>
            <a:endParaRPr lang="en-US" dirty="0"/>
          </a:p>
        </p:txBody>
      </p:sp>
      <p:sp>
        <p:nvSpPr>
          <p:cNvPr id="3" name="Content Placeholder 2"/>
          <p:cNvSpPr>
            <a:spLocks noGrp="1"/>
          </p:cNvSpPr>
          <p:nvPr>
            <p:ph idx="1"/>
          </p:nvPr>
        </p:nvSpPr>
        <p:spPr>
          <a:xfrm>
            <a:off x="457200" y="1447801"/>
            <a:ext cx="8305800" cy="5181600"/>
          </a:xfrm>
        </p:spPr>
        <p:txBody>
          <a:bodyPr>
            <a:normAutofit fontScale="47500" lnSpcReduction="20000"/>
          </a:bodyPr>
          <a:lstStyle/>
          <a:p>
            <a:pPr algn="ctr">
              <a:buNone/>
            </a:pPr>
            <a:r>
              <a:rPr lang="en-US" sz="5100" b="1" dirty="0" smtClean="0"/>
              <a:t>The Creative Mind</a:t>
            </a:r>
          </a:p>
          <a:p>
            <a:pPr algn="ctr">
              <a:buNone/>
            </a:pPr>
            <a:endParaRPr lang="en-US" sz="3000" b="1" dirty="0" smtClean="0"/>
          </a:p>
          <a:p>
            <a:pPr algn="ctr">
              <a:buNone/>
            </a:pPr>
            <a:r>
              <a:rPr lang="en-US" sz="5100" b="1" dirty="0" smtClean="0"/>
              <a:t>The Infinite Life flows through you; it is you.</a:t>
            </a:r>
          </a:p>
          <a:p>
            <a:pPr algn="ctr">
              <a:buNone/>
            </a:pPr>
            <a:endParaRPr lang="en-US" sz="3000" b="1" dirty="0" smtClean="0"/>
          </a:p>
          <a:p>
            <a:pPr algn="ctr">
              <a:buNone/>
            </a:pPr>
            <a:endParaRPr lang="en-US" sz="30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3000" b="1" dirty="0" smtClean="0"/>
          </a:p>
          <a:p>
            <a:pPr algn="ctr">
              <a:buNone/>
            </a:pPr>
            <a:endParaRPr lang="en-US" sz="3000" b="1" dirty="0" smtClean="0"/>
          </a:p>
          <a:p>
            <a:pPr algn="ctr">
              <a:buNone/>
            </a:pPr>
            <a:endParaRPr lang="en-US" sz="3000" b="1" dirty="0" smtClean="0"/>
          </a:p>
          <a:p>
            <a:pPr algn="ctr">
              <a:buNone/>
            </a:pPr>
            <a:endParaRPr lang="en-US" sz="3000" b="1" dirty="0" smtClean="0"/>
          </a:p>
          <a:p>
            <a:pPr algn="ctr">
              <a:buNone/>
            </a:pPr>
            <a:endParaRPr lang="en-US" sz="3000" b="1" dirty="0" smtClean="0"/>
          </a:p>
          <a:p>
            <a:pPr algn="ctr">
              <a:buNone/>
            </a:pPr>
            <a:endParaRPr lang="en-US" sz="3000" b="1" dirty="0" smtClean="0"/>
          </a:p>
          <a:p>
            <a:pPr algn="ctr">
              <a:buNone/>
            </a:pPr>
            <a:endParaRPr lang="en-US" sz="3000" b="1" dirty="0" smtClean="0"/>
          </a:p>
          <a:p>
            <a:pPr algn="ctr">
              <a:buNone/>
            </a:pPr>
            <a:endParaRPr lang="en-US" sz="3000" b="1" dirty="0" smtClean="0"/>
          </a:p>
          <a:p>
            <a:pPr algn="ctr">
              <a:buNone/>
            </a:pPr>
            <a:endParaRPr lang="en-US" sz="3000" b="1" dirty="0" smtClean="0"/>
          </a:p>
          <a:p>
            <a:pPr algn="ctr">
              <a:buNone/>
            </a:pPr>
            <a:endParaRPr lang="en-US" sz="3000" b="1" dirty="0" smtClean="0"/>
          </a:p>
          <a:p>
            <a:pPr algn="ctr">
              <a:buNone/>
            </a:pPr>
            <a:r>
              <a:rPr lang="en-US" sz="5100" b="1" dirty="0" smtClean="0"/>
              <a:t>The great fact is, that the source of all life and all power is from within.  Persons, circumstances, and events may suggest need and opportunities, but the insight, strength and power to answer these needs will be found within.</a:t>
            </a:r>
          </a:p>
          <a:p>
            <a:pPr algn="ctr">
              <a:buNone/>
            </a:pPr>
            <a:endParaRPr lang="en-US" sz="2400" b="1" dirty="0" smtClean="0"/>
          </a:p>
          <a:p>
            <a:pPr algn="ctr">
              <a:buNone/>
            </a:pPr>
            <a:endParaRPr lang="en-US" sz="2400" b="1" dirty="0" smtClean="0"/>
          </a:p>
          <a:p>
            <a:pPr algn="ctr">
              <a:buNone/>
            </a:pPr>
            <a:endParaRPr lang="en-US" sz="2400" b="1" dirty="0" smtClean="0">
              <a:solidFill>
                <a:srgbClr val="FFC000"/>
              </a:solidFill>
              <a:latin typeface="Asenine Wide" pitchFamily="2" charset="0"/>
            </a:endParaRPr>
          </a:p>
          <a:p>
            <a:pPr algn="ctr">
              <a:buNone/>
            </a:pPr>
            <a:r>
              <a:rPr lang="en-US" sz="4200" b="1" dirty="0" smtClean="0">
                <a:latin typeface="Asenine Wide" pitchFamily="2" charset="0"/>
              </a:rPr>
              <a:t>Know ye not that ye are gods…</a:t>
            </a:r>
          </a:p>
          <a:p>
            <a:pPr algn="just">
              <a:buNone/>
            </a:pPr>
            <a:endParaRPr lang="en-US" dirty="0"/>
          </a:p>
        </p:txBody>
      </p:sp>
      <p:pic>
        <p:nvPicPr>
          <p:cNvPr id="5" name="Picture 4" descr="Truth Dynamics Logo.jpeg"/>
          <p:cNvPicPr>
            <a:picLocks noChangeAspect="1"/>
          </p:cNvPicPr>
          <p:nvPr/>
        </p:nvPicPr>
        <p:blipFill>
          <a:blip r:embed="rId2" cstate="print"/>
          <a:stretch>
            <a:fillRect/>
          </a:stretch>
        </p:blipFill>
        <p:spPr>
          <a:xfrm>
            <a:off x="8229600" y="6248400"/>
            <a:ext cx="762000" cy="444500"/>
          </a:xfrm>
          <a:prstGeom prst="rect">
            <a:avLst/>
          </a:prstGeom>
          <a:ln>
            <a:noFill/>
          </a:ln>
          <a:effectLst>
            <a:outerShdw blurRad="292100" dist="139700" dir="2700000" algn="tl" rotWithShape="0">
              <a:srgbClr val="333333">
                <a:alpha val="65000"/>
              </a:srgbClr>
            </a:outerShdw>
          </a:effectLst>
        </p:spPr>
      </p:pic>
      <p:pic>
        <p:nvPicPr>
          <p:cNvPr id="10" name="Picture 9" descr="ig323_hubble_crab_nebula_02.jpg"/>
          <p:cNvPicPr>
            <a:picLocks noChangeAspect="1"/>
          </p:cNvPicPr>
          <p:nvPr/>
        </p:nvPicPr>
        <p:blipFill>
          <a:blip r:embed="rId3" cstate="print"/>
          <a:stretch>
            <a:fillRect/>
          </a:stretch>
        </p:blipFill>
        <p:spPr>
          <a:xfrm>
            <a:off x="1447800" y="2362200"/>
            <a:ext cx="6459415" cy="2209800"/>
          </a:xfrm>
          <a:prstGeom prst="rect">
            <a:avLst/>
          </a:prstGeom>
          <a:ln>
            <a:noFill/>
          </a:ln>
          <a:effectLst>
            <a:softEdge rad="112500"/>
          </a:effectLst>
        </p:spPr>
      </p:pic>
      <p:pic>
        <p:nvPicPr>
          <p:cNvPr id="4098" name="Picture 2" descr="C:\Documents and Settings\Peter C. Rogers\Local Settings\Temporary Internet Files\Content.IE5\HV31Q9W5\MCj04339030000[1].png"/>
          <p:cNvPicPr>
            <a:picLocks noChangeAspect="1" noChangeArrowheads="1"/>
          </p:cNvPicPr>
          <p:nvPr/>
        </p:nvPicPr>
        <p:blipFill>
          <a:blip r:embed="rId4"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7" name="Picture 6" descr="Golden Key.png"/>
          <p:cNvPicPr>
            <a:picLocks noChangeAspect="1"/>
          </p:cNvPicPr>
          <p:nvPr/>
        </p:nvPicPr>
        <p:blipFill>
          <a:blip r:embed="rId4"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Five</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0"/>
            <a:ext cx="8229600" cy="5181599"/>
          </a:xfrm>
        </p:spPr>
        <p:txBody>
          <a:bodyPr>
            <a:normAutofit lnSpcReduction="10000"/>
          </a:bodyPr>
          <a:lstStyle/>
          <a:p>
            <a:pPr algn="ctr">
              <a:buNone/>
            </a:pPr>
            <a:endParaRPr lang="en-US" sz="1800" b="1" dirty="0" smtClean="0"/>
          </a:p>
          <a:p>
            <a:pPr algn="just"/>
            <a:r>
              <a:rPr lang="en-US" sz="2800" b="1" dirty="0" smtClean="0"/>
              <a:t>At least ninety percent </a:t>
            </a:r>
            <a:r>
              <a:rPr lang="en-US" sz="2800" b="1" dirty="0" smtClean="0">
                <a:solidFill>
                  <a:srgbClr val="FFC000"/>
                </a:solidFill>
              </a:rPr>
              <a:t>(90%) </a:t>
            </a:r>
            <a:r>
              <a:rPr lang="en-US" sz="2800" b="1" dirty="0" smtClean="0"/>
              <a:t>of your mental life is subconscious.</a:t>
            </a:r>
          </a:p>
          <a:p>
            <a:pPr algn="just"/>
            <a:endParaRPr lang="en-US" sz="2800" b="1" dirty="0" smtClean="0"/>
          </a:p>
          <a:p>
            <a:pPr algn="just"/>
            <a:r>
              <a:rPr lang="en-US" sz="2800" b="1" dirty="0" smtClean="0"/>
              <a:t>This vast storehouse is not utilized because very few understand it.</a:t>
            </a:r>
          </a:p>
          <a:p>
            <a:pPr algn="just"/>
            <a:endParaRPr lang="en-US" sz="2800" b="1" dirty="0" smtClean="0"/>
          </a:p>
          <a:p>
            <a:pPr algn="just"/>
            <a:r>
              <a:rPr lang="en-US" sz="2800" b="1" dirty="0" smtClean="0"/>
              <a:t>The Conscious Mind received its information from heredity and is the result of all past generations.</a:t>
            </a:r>
          </a:p>
          <a:p>
            <a:pPr algn="just"/>
            <a:endParaRPr lang="en-US" sz="2800" b="1" dirty="0" smtClean="0"/>
          </a:p>
          <a:p>
            <a:pPr algn="just"/>
            <a:r>
              <a:rPr lang="en-US" sz="2800" b="1" dirty="0" smtClean="0"/>
              <a:t>The </a:t>
            </a:r>
            <a:r>
              <a:rPr lang="en-US" sz="2800" b="1" i="1" dirty="0" smtClean="0">
                <a:solidFill>
                  <a:srgbClr val="FFC000"/>
                </a:solidFill>
              </a:rPr>
              <a:t>Law of Attraction </a:t>
            </a:r>
            <a:r>
              <a:rPr lang="en-US" sz="2800" b="1" dirty="0" smtClean="0"/>
              <a:t>will bring you </a:t>
            </a:r>
            <a:r>
              <a:rPr lang="en-US" sz="2800" b="1" i="1" dirty="0" smtClean="0">
                <a:solidFill>
                  <a:srgbClr val="FFC000"/>
                </a:solidFill>
              </a:rPr>
              <a:t>“your own,” </a:t>
            </a:r>
            <a:r>
              <a:rPr lang="en-US" sz="2800" b="1" dirty="0" smtClean="0"/>
              <a:t>which is the result of past thinking. </a:t>
            </a:r>
            <a:r>
              <a:rPr lang="en-US" sz="2800" b="1" dirty="0" smtClean="0">
                <a:solidFill>
                  <a:srgbClr val="FF0000"/>
                </a:solidFill>
              </a:rPr>
              <a:t>(Conscious or Unconscious)</a:t>
            </a:r>
          </a:p>
          <a:p>
            <a:pPr>
              <a:buNone/>
            </a:pPr>
            <a:endParaRPr lang="en-US" dirty="0"/>
          </a:p>
        </p:txBody>
      </p:sp>
      <p:pic>
        <p:nvPicPr>
          <p:cNvPr id="5" name="Picture 4" descr="Truth Dynamics Logo.jpeg"/>
          <p:cNvPicPr>
            <a:picLocks noChangeAspect="1"/>
          </p:cNvPicPr>
          <p:nvPr/>
        </p:nvPicPr>
        <p:blipFill>
          <a:blip r:embed="rId2" cstate="print"/>
          <a:stretch>
            <a:fillRect/>
          </a:stretch>
        </p:blipFill>
        <p:spPr>
          <a:xfrm>
            <a:off x="8229600" y="6248400"/>
            <a:ext cx="718457" cy="457200"/>
          </a:xfrm>
          <a:prstGeom prst="rect">
            <a:avLst/>
          </a:prstGeom>
          <a:ln>
            <a:noFill/>
          </a:ln>
          <a:effectLst>
            <a:outerShdw blurRad="292100" dist="139700" dir="2700000" algn="tl" rotWithShape="0">
              <a:srgbClr val="333333">
                <a:alpha val="65000"/>
              </a:srgbClr>
            </a:outerShdw>
          </a:effectLst>
        </p:spPr>
      </p:pic>
      <p:pic>
        <p:nvPicPr>
          <p:cNvPr id="5122"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Five</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0"/>
            <a:ext cx="8229600" cy="5181599"/>
          </a:xfrm>
        </p:spPr>
        <p:txBody>
          <a:bodyPr>
            <a:normAutofit fontScale="92500"/>
          </a:bodyPr>
          <a:lstStyle/>
          <a:p>
            <a:pPr algn="just"/>
            <a:r>
              <a:rPr lang="en-US" b="1" dirty="0" smtClean="0"/>
              <a:t>The thoughts you entertain are the materials you use to construct your mental home.</a:t>
            </a:r>
          </a:p>
          <a:p>
            <a:pPr algn="just"/>
            <a:endParaRPr lang="en-US" b="1" dirty="0" smtClean="0"/>
          </a:p>
          <a:p>
            <a:pPr algn="just"/>
            <a:r>
              <a:rPr lang="en-US" b="1" dirty="0" smtClean="0"/>
              <a:t>The secret of power is a recognition of the omnipresence of omnipotence.</a:t>
            </a:r>
          </a:p>
          <a:p>
            <a:pPr algn="just"/>
            <a:endParaRPr lang="en-US" b="1" dirty="0" smtClean="0"/>
          </a:p>
          <a:p>
            <a:pPr algn="just"/>
            <a:r>
              <a:rPr lang="en-US" b="1" dirty="0" smtClean="0"/>
              <a:t>All life and all power originates from </a:t>
            </a:r>
            <a:r>
              <a:rPr lang="en-US" b="1" i="1" dirty="0" smtClean="0">
                <a:solidFill>
                  <a:srgbClr val="FFC000"/>
                </a:solidFill>
              </a:rPr>
              <a:t>“within.”</a:t>
            </a:r>
          </a:p>
          <a:p>
            <a:pPr algn="just"/>
            <a:endParaRPr lang="en-US" b="1" i="1" dirty="0" smtClean="0">
              <a:solidFill>
                <a:srgbClr val="FFC000"/>
              </a:solidFill>
            </a:endParaRPr>
          </a:p>
          <a:p>
            <a:pPr algn="just"/>
            <a:r>
              <a:rPr lang="en-US" b="1" dirty="0" smtClean="0"/>
              <a:t>The possession of power is contingent upon proper use of the power already in your possession.</a:t>
            </a:r>
          </a:p>
          <a:p>
            <a:pPr>
              <a:buNone/>
            </a:pPr>
            <a:endParaRPr lang="en-US" dirty="0"/>
          </a:p>
        </p:txBody>
      </p:sp>
      <p:pic>
        <p:nvPicPr>
          <p:cNvPr id="5" name="Picture 4" descr="Truth Dynamics Logo.jpeg"/>
          <p:cNvPicPr>
            <a:picLocks noChangeAspect="1"/>
          </p:cNvPicPr>
          <p:nvPr/>
        </p:nvPicPr>
        <p:blipFill>
          <a:blip r:embed="rId2" cstate="print"/>
          <a:stretch>
            <a:fillRect/>
          </a:stretch>
        </p:blipFill>
        <p:spPr>
          <a:xfrm>
            <a:off x="8458200" y="6324600"/>
            <a:ext cx="533400" cy="320040"/>
          </a:xfrm>
          <a:prstGeom prst="rect">
            <a:avLst/>
          </a:prstGeom>
          <a:ln>
            <a:noFill/>
          </a:ln>
          <a:effectLst>
            <a:outerShdw blurRad="292100" dist="139700" dir="2700000" algn="tl" rotWithShape="0">
              <a:srgbClr val="333333">
                <a:alpha val="65000"/>
              </a:srgbClr>
            </a:outerShdw>
          </a:effectLst>
        </p:spPr>
      </p:pic>
      <p:pic>
        <p:nvPicPr>
          <p:cNvPr id="6146"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Five</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0"/>
            <a:ext cx="8229600" cy="5105399"/>
          </a:xfrm>
        </p:spPr>
        <p:txBody>
          <a:bodyPr>
            <a:normAutofit fontScale="77500" lnSpcReduction="20000"/>
          </a:bodyPr>
          <a:lstStyle/>
          <a:p>
            <a:pPr marL="633222" indent="-514350" algn="just">
              <a:buAutoNum type="arabicPeriod" startAt="41"/>
            </a:pPr>
            <a:r>
              <a:rPr lang="en-US" b="1" dirty="0" smtClean="0"/>
              <a:t>What proportion of our mental life is Subconscious?  </a:t>
            </a:r>
            <a:r>
              <a:rPr lang="en-US" b="1" i="1" dirty="0" smtClean="0">
                <a:solidFill>
                  <a:srgbClr val="FFC000"/>
                </a:solidFill>
              </a:rPr>
              <a:t>At least ninety percent (90%)</a:t>
            </a:r>
          </a:p>
          <a:p>
            <a:pPr marL="633222" indent="-514350" algn="just">
              <a:buAutoNum type="arabicPeriod" startAt="41"/>
            </a:pPr>
            <a:endParaRPr lang="en-US" b="1" i="1" dirty="0" smtClean="0">
              <a:solidFill>
                <a:srgbClr val="FFC000"/>
              </a:solidFill>
            </a:endParaRPr>
          </a:p>
          <a:p>
            <a:pPr marL="633222" indent="-514350" algn="just">
              <a:buAutoNum type="arabicPeriod" startAt="41"/>
            </a:pPr>
            <a:r>
              <a:rPr lang="en-US" b="1" dirty="0" smtClean="0"/>
              <a:t>Is this vast mental storehouse generally utilized?  </a:t>
            </a:r>
            <a:r>
              <a:rPr lang="en-US" b="1" i="1" dirty="0" smtClean="0">
                <a:solidFill>
                  <a:srgbClr val="FFC000"/>
                </a:solidFill>
              </a:rPr>
              <a:t>No</a:t>
            </a:r>
          </a:p>
          <a:p>
            <a:pPr marL="633222" indent="-514350" algn="just">
              <a:buAutoNum type="arabicPeriod" startAt="41"/>
            </a:pPr>
            <a:endParaRPr lang="en-US" b="1" i="1" dirty="0" smtClean="0">
              <a:solidFill>
                <a:srgbClr val="FFC000"/>
              </a:solidFill>
            </a:endParaRPr>
          </a:p>
          <a:p>
            <a:pPr marL="633222" indent="-514350" algn="just">
              <a:buAutoNum type="arabicPeriod" startAt="41"/>
            </a:pPr>
            <a:r>
              <a:rPr lang="en-US" b="1" dirty="0" smtClean="0"/>
              <a:t>Why not?  </a:t>
            </a:r>
            <a:r>
              <a:rPr lang="en-US" b="1" i="1" dirty="0" smtClean="0">
                <a:solidFill>
                  <a:srgbClr val="FFC000"/>
                </a:solidFill>
              </a:rPr>
              <a:t>Few understand or appreciate the fact that it is an activity which they may consciously direct.</a:t>
            </a:r>
          </a:p>
          <a:p>
            <a:pPr marL="633222" indent="-514350" algn="just">
              <a:buAutoNum type="arabicPeriod" startAt="41"/>
            </a:pPr>
            <a:endParaRPr lang="en-US" b="1" i="1" dirty="0" smtClean="0">
              <a:solidFill>
                <a:srgbClr val="FFC000"/>
              </a:solidFill>
            </a:endParaRPr>
          </a:p>
          <a:p>
            <a:pPr marL="633222" indent="-514350" algn="just">
              <a:buAutoNum type="arabicPeriod" startAt="41"/>
            </a:pPr>
            <a:r>
              <a:rPr lang="en-US" b="1" dirty="0" smtClean="0"/>
              <a:t>Where has the Conscious Mind received its governing tendencies?  </a:t>
            </a:r>
            <a:r>
              <a:rPr lang="en-US" b="1" i="1" dirty="0" smtClean="0">
                <a:solidFill>
                  <a:srgbClr val="FFC000"/>
                </a:solidFill>
              </a:rPr>
              <a:t>From heredity which means that it is the result of all the environments of all past generations.</a:t>
            </a:r>
          </a:p>
          <a:p>
            <a:pPr marL="633222" indent="-514350" algn="just">
              <a:buAutoNum type="arabicPeriod" startAt="41"/>
            </a:pPr>
            <a:endParaRPr lang="en-US" b="1" i="1" dirty="0" smtClean="0">
              <a:solidFill>
                <a:srgbClr val="FFC000"/>
              </a:solidFill>
            </a:endParaRPr>
          </a:p>
          <a:p>
            <a:pPr marL="633222" indent="-514350" algn="just">
              <a:buAutoNum type="arabicPeriod" startAt="41"/>
            </a:pPr>
            <a:r>
              <a:rPr lang="en-US" b="1" dirty="0" smtClean="0"/>
              <a:t>What is the Law of Attraction bringing to us?  </a:t>
            </a:r>
            <a:r>
              <a:rPr lang="en-US" b="1" i="1" dirty="0" smtClean="0">
                <a:solidFill>
                  <a:srgbClr val="FFC000"/>
                </a:solidFill>
              </a:rPr>
              <a:t>Our own.</a:t>
            </a:r>
            <a:endParaRPr lang="en-US" b="1" i="1" dirty="0">
              <a:solidFill>
                <a:srgbClr val="FFC000"/>
              </a:solidFill>
            </a:endParaRPr>
          </a:p>
        </p:txBody>
      </p:sp>
      <p:pic>
        <p:nvPicPr>
          <p:cNvPr id="5" name="Picture 4" descr="Truth Dynamics Logo.jpeg"/>
          <p:cNvPicPr>
            <a:picLocks noChangeAspect="1"/>
          </p:cNvPicPr>
          <p:nvPr/>
        </p:nvPicPr>
        <p:blipFill>
          <a:blip r:embed="rId2" cstate="print"/>
          <a:stretch>
            <a:fillRect/>
          </a:stretch>
        </p:blipFill>
        <p:spPr>
          <a:xfrm>
            <a:off x="8229600" y="6324600"/>
            <a:ext cx="685800" cy="381000"/>
          </a:xfrm>
          <a:prstGeom prst="rect">
            <a:avLst/>
          </a:prstGeom>
          <a:ln>
            <a:noFill/>
          </a:ln>
          <a:effectLst>
            <a:outerShdw blurRad="292100" dist="139700" dir="2700000" algn="tl" rotWithShape="0">
              <a:srgbClr val="333333">
                <a:alpha val="65000"/>
              </a:srgbClr>
            </a:outerShdw>
          </a:effectLst>
        </p:spPr>
      </p:pic>
      <p:pic>
        <p:nvPicPr>
          <p:cNvPr id="7170"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Five</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1"/>
            <a:ext cx="8229600" cy="5105400"/>
          </a:xfrm>
        </p:spPr>
        <p:txBody>
          <a:bodyPr>
            <a:noAutofit/>
          </a:bodyPr>
          <a:lstStyle/>
          <a:p>
            <a:pPr marL="633222" indent="-514350" algn="just">
              <a:buAutoNum type="arabicPeriod" startAt="46"/>
            </a:pPr>
            <a:r>
              <a:rPr lang="en-US" sz="2000" b="1" dirty="0" smtClean="0"/>
              <a:t>What is your “Own?”  </a:t>
            </a:r>
            <a:r>
              <a:rPr lang="en-US" sz="2000" b="1" i="1" dirty="0" smtClean="0">
                <a:solidFill>
                  <a:srgbClr val="FFC000"/>
                </a:solidFill>
              </a:rPr>
              <a:t>What you inherently are, and is the result of your past thinking, both conscious and unconscious.</a:t>
            </a:r>
          </a:p>
          <a:p>
            <a:pPr marL="633222" indent="-514350" algn="just">
              <a:buAutoNum type="arabicPeriod" startAt="46"/>
            </a:pPr>
            <a:endParaRPr lang="en-US" sz="2000" b="1" i="1" dirty="0" smtClean="0">
              <a:solidFill>
                <a:srgbClr val="FFC000"/>
              </a:solidFill>
            </a:endParaRPr>
          </a:p>
          <a:p>
            <a:pPr marL="633222" indent="-514350" algn="just">
              <a:buAutoNum type="arabicPeriod" startAt="46"/>
            </a:pPr>
            <a:r>
              <a:rPr lang="en-US" sz="2000" b="1" dirty="0" smtClean="0"/>
              <a:t>Of what is the material with which you construct your mental home composed?  </a:t>
            </a:r>
            <a:r>
              <a:rPr lang="en-US" sz="2000" b="1" i="1" dirty="0" smtClean="0">
                <a:solidFill>
                  <a:srgbClr val="FFC000"/>
                </a:solidFill>
              </a:rPr>
              <a:t>Thoughts which you entertain.</a:t>
            </a:r>
          </a:p>
          <a:p>
            <a:pPr marL="633222" indent="-514350" algn="just">
              <a:buAutoNum type="arabicPeriod" startAt="46"/>
            </a:pPr>
            <a:endParaRPr lang="en-US" sz="2000" b="1" i="1" dirty="0" smtClean="0">
              <a:solidFill>
                <a:srgbClr val="FFC000"/>
              </a:solidFill>
            </a:endParaRPr>
          </a:p>
          <a:p>
            <a:pPr marL="633222" indent="-514350" algn="just">
              <a:buAutoNum type="arabicPeriod" startAt="46"/>
            </a:pPr>
            <a:r>
              <a:rPr lang="en-US" sz="2000" b="1" dirty="0" smtClean="0"/>
              <a:t>What is the secret of power?  </a:t>
            </a:r>
            <a:r>
              <a:rPr lang="en-US" sz="2000" b="1" i="1" dirty="0" smtClean="0">
                <a:solidFill>
                  <a:srgbClr val="FFC000"/>
                </a:solidFill>
              </a:rPr>
              <a:t>A recognition of the omnipresence of omnipotence.</a:t>
            </a:r>
          </a:p>
          <a:p>
            <a:pPr marL="633222" indent="-514350" algn="just">
              <a:buAutoNum type="arabicPeriod" startAt="46"/>
            </a:pPr>
            <a:endParaRPr lang="en-US" sz="2000" b="1" i="1" dirty="0" smtClean="0">
              <a:solidFill>
                <a:srgbClr val="FFC000"/>
              </a:solidFill>
            </a:endParaRPr>
          </a:p>
          <a:p>
            <a:pPr marL="633222" indent="-514350" algn="just">
              <a:buAutoNum type="arabicPeriod" startAt="46"/>
            </a:pPr>
            <a:r>
              <a:rPr lang="en-US" sz="2000" b="1" dirty="0" smtClean="0"/>
              <a:t>Where does it originate?  </a:t>
            </a:r>
            <a:r>
              <a:rPr lang="en-US" sz="2000" b="1" i="1" dirty="0" smtClean="0">
                <a:solidFill>
                  <a:srgbClr val="FFC000"/>
                </a:solidFill>
              </a:rPr>
              <a:t>All life and all power is from within.</a:t>
            </a:r>
          </a:p>
          <a:p>
            <a:pPr marL="633222" indent="-514350" algn="just">
              <a:buAutoNum type="arabicPeriod" startAt="46"/>
            </a:pPr>
            <a:endParaRPr lang="en-US" sz="2000" b="1" i="1" dirty="0" smtClean="0">
              <a:solidFill>
                <a:srgbClr val="FFC000"/>
              </a:solidFill>
            </a:endParaRPr>
          </a:p>
          <a:p>
            <a:pPr marL="633222" indent="-514350" algn="just">
              <a:buAutoNum type="arabicPeriod" startAt="46"/>
            </a:pPr>
            <a:r>
              <a:rPr lang="en-US" sz="2000" b="1" dirty="0" smtClean="0"/>
              <a:t>Upon what is the possession of power contingent?  </a:t>
            </a:r>
            <a:r>
              <a:rPr lang="en-US" sz="2000" b="1" i="1" dirty="0" smtClean="0">
                <a:solidFill>
                  <a:srgbClr val="FFC000"/>
                </a:solidFill>
              </a:rPr>
              <a:t>Upon a proper use of the power already in you possession.</a:t>
            </a:r>
            <a:endParaRPr lang="en-US" sz="2000" b="1" i="1" dirty="0">
              <a:solidFill>
                <a:srgbClr val="FFC000"/>
              </a:solidFill>
            </a:endParaRPr>
          </a:p>
        </p:txBody>
      </p:sp>
      <p:pic>
        <p:nvPicPr>
          <p:cNvPr id="5" name="Picture 4" descr="Truth Dynamics Logo.jpeg"/>
          <p:cNvPicPr>
            <a:picLocks noChangeAspect="1"/>
          </p:cNvPicPr>
          <p:nvPr/>
        </p:nvPicPr>
        <p:blipFill>
          <a:blip r:embed="rId2" cstate="print"/>
          <a:stretch>
            <a:fillRect/>
          </a:stretch>
        </p:blipFill>
        <p:spPr>
          <a:xfrm>
            <a:off x="8229600" y="6248400"/>
            <a:ext cx="685800" cy="480060"/>
          </a:xfrm>
          <a:prstGeom prst="rect">
            <a:avLst/>
          </a:prstGeom>
          <a:ln>
            <a:noFill/>
          </a:ln>
          <a:effectLst>
            <a:outerShdw blurRad="292100" dist="139700" dir="2700000" algn="tl" rotWithShape="0">
              <a:srgbClr val="333333">
                <a:alpha val="65000"/>
              </a:srgbClr>
            </a:outerShdw>
          </a:effectLst>
        </p:spPr>
      </p:pic>
      <p:pic>
        <p:nvPicPr>
          <p:cNvPr id="8194"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130</TotalTime>
  <Words>532</Words>
  <Application>Microsoft Office PowerPoint</Application>
  <PresentationFormat>On-screen Show (4:3)</PresentationFormat>
  <Paragraphs>105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Module</vt:lpstr>
      <vt:lpstr>Master Key System Part Five     “The Creative Mind”</vt:lpstr>
      <vt:lpstr>Master Key System Part Five</vt:lpstr>
      <vt:lpstr>Master Key System Part Five</vt:lpstr>
      <vt:lpstr>Master Key System Part Five</vt:lpstr>
      <vt:lpstr>Master Key System Part Five</vt:lpstr>
      <vt:lpstr>Part Five Main Points</vt:lpstr>
      <vt:lpstr>Part Five Main Points</vt:lpstr>
      <vt:lpstr>Part Five Study Questions</vt:lpstr>
      <vt:lpstr>Part Five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Five</dc:title>
  <dc:creator>Peter C. Rogers</dc:creator>
  <cp:lastModifiedBy>Peter C. Rogers</cp:lastModifiedBy>
  <cp:revision>43</cp:revision>
  <dcterms:created xsi:type="dcterms:W3CDTF">2010-02-08T18:17:04Z</dcterms:created>
  <dcterms:modified xsi:type="dcterms:W3CDTF">2012-12-21T04:39:49Z</dcterms:modified>
</cp:coreProperties>
</file>