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395B9B8C-AAE2-429E-A24A-98AC23209FEB}"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B462FD-E86B-45C5-8304-B661F50452EA}"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5B9B8C-AAE2-429E-A24A-98AC23209FEB}"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B462FD-E86B-45C5-8304-B661F50452E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5B9B8C-AAE2-429E-A24A-98AC23209FEB}" type="datetimeFigureOut">
              <a:rPr lang="en-US" smtClean="0"/>
              <a:pPr/>
              <a:t>12/20/12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1FB462FD-E86B-45C5-8304-B661F50452E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5B9B8C-AAE2-429E-A24A-98AC23209FEB}"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B462FD-E86B-45C5-8304-B661F50452E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95B9B8C-AAE2-429E-A24A-98AC23209FEB}"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B462FD-E86B-45C5-8304-B661F50452E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5B9B8C-AAE2-429E-A24A-98AC23209FEB}"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B462FD-E86B-45C5-8304-B661F50452E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95B9B8C-AAE2-429E-A24A-98AC23209FEB}" type="datetimeFigureOut">
              <a:rPr lang="en-US" smtClean="0"/>
              <a:pPr/>
              <a:t>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B462FD-E86B-45C5-8304-B661F50452E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5B9B8C-AAE2-429E-A24A-98AC23209FEB}" type="datetimeFigureOut">
              <a:rPr lang="en-US" smtClean="0"/>
              <a:pPr/>
              <a:t>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B462FD-E86B-45C5-8304-B661F50452E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5B9B8C-AAE2-429E-A24A-98AC23209FEB}" type="datetimeFigureOut">
              <a:rPr lang="en-US" smtClean="0"/>
              <a:pPr/>
              <a:t>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B462FD-E86B-45C5-8304-B661F50452E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95B9B8C-AAE2-429E-A24A-98AC23209FEB}"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B462FD-E86B-45C5-8304-B661F50452EA}"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395B9B8C-AAE2-429E-A24A-98AC23209FEB}" type="datetimeFigureOut">
              <a:rPr lang="en-US" smtClean="0"/>
              <a:pPr/>
              <a:t>12/20/12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1FB462FD-E86B-45C5-8304-B661F50452E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395B9B8C-AAE2-429E-A24A-98AC23209FEB}" type="datetimeFigureOut">
              <a:rPr lang="en-US" smtClean="0"/>
              <a:pPr/>
              <a:t>12/20/12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FB462FD-E86B-45C5-8304-B661F50452E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8077200" cy="1673352"/>
          </a:xfrm>
        </p:spPr>
        <p:txBody>
          <a:bodyPr>
            <a:normAutofit fontScale="90000"/>
          </a:bodyPr>
          <a:lstStyle/>
          <a:p>
            <a:pPr algn="ctr"/>
            <a:r>
              <a:rPr lang="en-US" dirty="0" smtClean="0"/>
              <a:t>Master Key System</a:t>
            </a:r>
            <a:br>
              <a:rPr lang="en-US" dirty="0" smtClean="0"/>
            </a:br>
            <a:r>
              <a:rPr lang="en-US" dirty="0" smtClean="0"/>
              <a:t>Part Fifteen</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“The Law Under Which We Live”</a:t>
            </a:r>
            <a:endParaRPr lang="en-US" dirty="0"/>
          </a:p>
        </p:txBody>
      </p:sp>
      <p:sp>
        <p:nvSpPr>
          <p:cNvPr id="3" name="Subtitle 2"/>
          <p:cNvSpPr>
            <a:spLocks noGrp="1"/>
          </p:cNvSpPr>
          <p:nvPr>
            <p:ph type="subTitle" idx="1"/>
          </p:nvPr>
        </p:nvSpPr>
        <p:spPr>
          <a:xfrm>
            <a:off x="762000" y="5181600"/>
            <a:ext cx="8077200" cy="1499616"/>
          </a:xfrm>
        </p:spPr>
        <p:txBody>
          <a:bodyPr>
            <a:normAutofit/>
          </a:bodyPr>
          <a:lstStyle/>
          <a:p>
            <a:pPr algn="ctr"/>
            <a:r>
              <a:rPr lang="en-US" sz="2800" b="1" dirty="0" smtClean="0">
                <a:solidFill>
                  <a:schemeClr val="accent1">
                    <a:lumMod val="60000"/>
                    <a:lumOff val="40000"/>
                  </a:schemeClr>
                </a:solidFill>
              </a:rPr>
              <a:t>Presented </a:t>
            </a:r>
          </a:p>
          <a:p>
            <a:pPr algn="ctr"/>
            <a:r>
              <a:rPr lang="en-US" sz="2800" b="1" dirty="0" smtClean="0">
                <a:solidFill>
                  <a:schemeClr val="accent1">
                    <a:lumMod val="60000"/>
                    <a:lumOff val="40000"/>
                  </a:schemeClr>
                </a:solidFill>
              </a:rPr>
              <a:t>by</a:t>
            </a:r>
          </a:p>
          <a:p>
            <a:pPr algn="ctr"/>
            <a:r>
              <a:rPr lang="en-US" sz="2800" b="1" dirty="0" smtClean="0">
                <a:solidFill>
                  <a:schemeClr val="accent1">
                    <a:lumMod val="60000"/>
                    <a:lumOff val="40000"/>
                  </a:schemeClr>
                </a:solidFill>
              </a:rPr>
              <a:t>Dr. Peter C. Rogers, D.D</a:t>
            </a:r>
            <a:r>
              <a:rPr lang="en-US" sz="2800" b="1" smtClean="0">
                <a:solidFill>
                  <a:schemeClr val="accent1">
                    <a:lumMod val="60000"/>
                    <a:lumOff val="40000"/>
                  </a:schemeClr>
                </a:solidFill>
              </a:rPr>
              <a:t>., </a:t>
            </a:r>
            <a:r>
              <a:rPr lang="en-US" sz="2800" b="1" smtClean="0">
                <a:solidFill>
                  <a:schemeClr val="accent1">
                    <a:lumMod val="60000"/>
                    <a:lumOff val="40000"/>
                  </a:schemeClr>
                </a:solidFill>
              </a:rPr>
              <a:t>PhD.</a:t>
            </a:r>
            <a:endParaRPr lang="en-US" sz="2800" b="1" dirty="0" smtClean="0">
              <a:solidFill>
                <a:schemeClr val="accent1">
                  <a:lumMod val="60000"/>
                  <a:lumOff val="40000"/>
                </a:schemeClr>
              </a:solidFill>
            </a:endParaRPr>
          </a:p>
        </p:txBody>
      </p:sp>
      <p:pic>
        <p:nvPicPr>
          <p:cNvPr id="1026" name="Picture 2" descr="C:\Documents and Settings\Peter C. Rogers\My Documents\My Pictures\Microsoft Clip Organizer\j0433903.png"/>
          <p:cNvPicPr>
            <a:picLocks noChangeAspect="1" noChangeArrowheads="1"/>
          </p:cNvPicPr>
          <p:nvPr/>
        </p:nvPicPr>
        <p:blipFill>
          <a:blip r:embed="rId2" cstate="print"/>
          <a:srcRect/>
          <a:stretch>
            <a:fillRect/>
          </a:stretch>
        </p:blipFill>
        <p:spPr bwMode="auto">
          <a:xfrm>
            <a:off x="3505200" y="1447800"/>
            <a:ext cx="2686050" cy="3139539"/>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0" y="6172200"/>
            <a:ext cx="1828800" cy="685800"/>
          </a:xfrm>
          <a:prstGeom prst="rect">
            <a:avLst/>
          </a:prstGeom>
          <a:ln>
            <a:noFill/>
          </a:ln>
          <a:effectLst>
            <a:softEdge rad="112500"/>
          </a:effectLst>
        </p:spPr>
      </p:pic>
      <p:pic>
        <p:nvPicPr>
          <p:cNvPr id="7" name="Picture 6" descr="C:\Documents and Settings\Peter C. Rogers\My Documents\My Pictures\Head Shots\Head Shots 001.jpg"/>
          <p:cNvPicPr>
            <a:picLocks noChangeAspect="1" noChangeArrowheads="1"/>
          </p:cNvPicPr>
          <p:nvPr/>
        </p:nvPicPr>
        <p:blipFill>
          <a:blip r:embed="rId4" cstate="print"/>
          <a:srcRect/>
          <a:stretch>
            <a:fillRect/>
          </a:stretch>
        </p:blipFill>
        <p:spPr bwMode="auto">
          <a:xfrm>
            <a:off x="7864118" y="5181600"/>
            <a:ext cx="1279882" cy="16764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Fifteen</a:t>
            </a:r>
            <a:br>
              <a:rPr lang="en-US" dirty="0" smtClean="0"/>
            </a:br>
            <a:r>
              <a:rPr lang="en-US" dirty="0" smtClean="0"/>
              <a:t>Study Questions</a:t>
            </a:r>
            <a:endParaRPr lang="en-US" dirty="0"/>
          </a:p>
        </p:txBody>
      </p:sp>
      <p:sp>
        <p:nvSpPr>
          <p:cNvPr id="3" name="Content Placeholder 2"/>
          <p:cNvSpPr>
            <a:spLocks noGrp="1"/>
          </p:cNvSpPr>
          <p:nvPr>
            <p:ph idx="1"/>
          </p:nvPr>
        </p:nvSpPr>
        <p:spPr>
          <a:xfrm>
            <a:off x="457200" y="1524000"/>
            <a:ext cx="8229600" cy="5181599"/>
          </a:xfrm>
        </p:spPr>
        <p:txBody>
          <a:bodyPr>
            <a:normAutofit fontScale="70000" lnSpcReduction="20000"/>
          </a:bodyPr>
          <a:lstStyle/>
          <a:p>
            <a:pPr marL="633222" indent="-514350" algn="just">
              <a:buAutoNum type="arabicPeriod" startAt="141"/>
            </a:pPr>
            <a:r>
              <a:rPr lang="en-US" b="1" dirty="0" smtClean="0"/>
              <a:t>What determines the degree of harmony which you attain?  </a:t>
            </a:r>
            <a:r>
              <a:rPr lang="en-US" b="1" i="1" dirty="0" smtClean="0">
                <a:solidFill>
                  <a:srgbClr val="FFC000"/>
                </a:solidFill>
              </a:rPr>
              <a:t>Your ability to appropriate what you require for your growth from each experience.</a:t>
            </a:r>
          </a:p>
          <a:p>
            <a:pPr marL="633222" indent="-514350" algn="just">
              <a:buAutoNum type="arabicPeriod" startAt="141"/>
            </a:pPr>
            <a:endParaRPr lang="en-US" dirty="0" smtClean="0"/>
          </a:p>
          <a:p>
            <a:pPr marL="633222" indent="-514350" algn="just">
              <a:buAutoNum type="arabicPeriod" startAt="141"/>
            </a:pPr>
            <a:r>
              <a:rPr lang="en-US" b="1" dirty="0" smtClean="0"/>
              <a:t>What do difficulties and obstacles indicate?  </a:t>
            </a:r>
            <a:r>
              <a:rPr lang="en-US" b="1" i="1" dirty="0" smtClean="0">
                <a:solidFill>
                  <a:srgbClr val="FFC000"/>
                </a:solidFill>
              </a:rPr>
              <a:t>That they are necessary for your wisdom and spiritual growth.</a:t>
            </a:r>
          </a:p>
          <a:p>
            <a:pPr marL="633222" indent="-514350" algn="just">
              <a:buAutoNum type="arabicPeriod" startAt="141"/>
            </a:pPr>
            <a:endParaRPr lang="en-US" dirty="0" smtClean="0"/>
          </a:p>
          <a:p>
            <a:pPr marL="633222" indent="-514350" algn="just">
              <a:buAutoNum type="arabicPeriod" startAt="141"/>
            </a:pPr>
            <a:r>
              <a:rPr lang="en-US" b="1" dirty="0" smtClean="0"/>
              <a:t>How may these difficulties be avoided? </a:t>
            </a:r>
            <a:r>
              <a:rPr lang="en-US" b="1" i="1" dirty="0" smtClean="0">
                <a:solidFill>
                  <a:srgbClr val="FFC000"/>
                </a:solidFill>
              </a:rPr>
              <a:t> By a conscious understanding of and cooperation with Natural laws.</a:t>
            </a:r>
          </a:p>
          <a:p>
            <a:pPr marL="633222" indent="-514350" algn="just">
              <a:buAutoNum type="arabicPeriod" startAt="141"/>
            </a:pPr>
            <a:endParaRPr lang="en-US" dirty="0" smtClean="0"/>
          </a:p>
          <a:p>
            <a:pPr marL="633222" indent="-514350" algn="just">
              <a:buAutoNum type="arabicPeriod" startAt="141"/>
            </a:pPr>
            <a:r>
              <a:rPr lang="en-US" b="1" dirty="0" smtClean="0"/>
              <a:t>What is the principle by which thought manifests itself in form?  </a:t>
            </a:r>
            <a:r>
              <a:rPr lang="en-US" b="1" i="1" dirty="0" smtClean="0">
                <a:solidFill>
                  <a:srgbClr val="FFC000"/>
                </a:solidFill>
              </a:rPr>
              <a:t>The Law of Attraction.</a:t>
            </a:r>
          </a:p>
          <a:p>
            <a:pPr marL="633222" indent="-514350" algn="just">
              <a:buAutoNum type="arabicPeriod" startAt="141"/>
            </a:pPr>
            <a:endParaRPr lang="en-US" dirty="0" smtClean="0"/>
          </a:p>
          <a:p>
            <a:pPr marL="633222" indent="-514350" algn="just">
              <a:buAutoNum type="arabicPeriod" startAt="141"/>
            </a:pPr>
            <a:r>
              <a:rPr lang="en-US" b="1" dirty="0" smtClean="0"/>
              <a:t>How is the necessary material secured by which the growth, development and maturity of the idea take form?  </a:t>
            </a:r>
            <a:r>
              <a:rPr lang="en-US" b="1" i="1" dirty="0" smtClean="0">
                <a:solidFill>
                  <a:srgbClr val="FFC000"/>
                </a:solidFill>
              </a:rPr>
              <a:t>The Law of Love, which is the creative principle of the Universe imparts vitality to the thought, and the Law of Attraction brings the necessary substance by the Law of Growth.</a:t>
            </a:r>
          </a:p>
          <a:p>
            <a:pPr marL="633222" indent="-514350">
              <a:buAutoNum type="arabicPeriod" startAt="141"/>
            </a:pPr>
            <a:endParaRPr lang="en-US"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458200" y="6248400"/>
            <a:ext cx="544286" cy="3810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Fifteen</a:t>
            </a:r>
            <a:br>
              <a:rPr lang="en-US" dirty="0" smtClean="0"/>
            </a:br>
            <a:r>
              <a:rPr lang="en-US" dirty="0" smtClean="0"/>
              <a:t>Study Questions</a:t>
            </a:r>
            <a:endParaRPr lang="en-US" dirty="0"/>
          </a:p>
        </p:txBody>
      </p:sp>
      <p:sp>
        <p:nvSpPr>
          <p:cNvPr id="3" name="Content Placeholder 2"/>
          <p:cNvSpPr>
            <a:spLocks noGrp="1"/>
          </p:cNvSpPr>
          <p:nvPr>
            <p:ph idx="1"/>
          </p:nvPr>
        </p:nvSpPr>
        <p:spPr>
          <a:xfrm>
            <a:off x="457200" y="1524000"/>
            <a:ext cx="8229600" cy="5181599"/>
          </a:xfrm>
        </p:spPr>
        <p:txBody>
          <a:bodyPr>
            <a:normAutofit fontScale="55000" lnSpcReduction="20000"/>
          </a:bodyPr>
          <a:lstStyle/>
          <a:p>
            <a:pPr marL="633222" indent="-514350" algn="just">
              <a:buAutoNum type="arabicPeriod" startAt="146"/>
            </a:pPr>
            <a:r>
              <a:rPr lang="en-US" b="1" dirty="0" smtClean="0"/>
              <a:t>How are desirable conditions secured?  </a:t>
            </a:r>
            <a:r>
              <a:rPr lang="en-US" b="1" i="1" dirty="0" smtClean="0">
                <a:solidFill>
                  <a:srgbClr val="FFC000"/>
                </a:solidFill>
              </a:rPr>
              <a:t>By entertaining desirable thoughts only.</a:t>
            </a:r>
          </a:p>
          <a:p>
            <a:pPr marL="633222" indent="-514350" algn="just">
              <a:buAutoNum type="arabicPeriod" startAt="146"/>
            </a:pPr>
            <a:endParaRPr lang="en-US" dirty="0" smtClean="0"/>
          </a:p>
          <a:p>
            <a:pPr marL="633222" indent="-514350" algn="just">
              <a:buAutoNum type="arabicPeriod" startAt="146"/>
            </a:pPr>
            <a:r>
              <a:rPr lang="en-US" b="1" dirty="0" smtClean="0"/>
              <a:t>How are undesirable conditions brought about? </a:t>
            </a:r>
            <a:r>
              <a:rPr lang="en-US" i="1" dirty="0" smtClean="0">
                <a:solidFill>
                  <a:srgbClr val="FFC000"/>
                </a:solidFill>
              </a:rPr>
              <a:t> </a:t>
            </a:r>
            <a:r>
              <a:rPr lang="en-US" b="1" i="1" dirty="0" smtClean="0">
                <a:solidFill>
                  <a:srgbClr val="FFC000"/>
                </a:solidFill>
              </a:rPr>
              <a:t>By thinking, discussing and visualizing conditions of lack, limitation, disease, inharmony and discord of every kind.  This mental photography of erroneous conceptions is taken up by the subconscious and the Law of Attraction will inevitably crystallize it into objective form.  That you reap what you sow is scientifically exact.</a:t>
            </a:r>
          </a:p>
          <a:p>
            <a:pPr marL="633222" indent="-514350" algn="just">
              <a:buAutoNum type="arabicPeriod" startAt="146"/>
            </a:pPr>
            <a:endParaRPr lang="en-US" dirty="0" smtClean="0"/>
          </a:p>
          <a:p>
            <a:pPr marL="633222" indent="-514350" algn="just">
              <a:buAutoNum type="arabicPeriod" startAt="146"/>
            </a:pPr>
            <a:r>
              <a:rPr lang="en-US" b="1" dirty="0" smtClean="0"/>
              <a:t>How can you overcome every kind of fear, lack, limitation, poverty and discord?  </a:t>
            </a:r>
            <a:r>
              <a:rPr lang="en-US" b="1" i="1" dirty="0" smtClean="0">
                <a:solidFill>
                  <a:srgbClr val="FFC000"/>
                </a:solidFill>
              </a:rPr>
              <a:t>By substituting principle for error.</a:t>
            </a:r>
          </a:p>
          <a:p>
            <a:pPr marL="633222" indent="-514350" algn="just">
              <a:buAutoNum type="arabicPeriod" startAt="146"/>
            </a:pPr>
            <a:endParaRPr lang="en-US" dirty="0" smtClean="0"/>
          </a:p>
          <a:p>
            <a:pPr marL="633222" indent="-514350" algn="just">
              <a:buAutoNum type="arabicPeriod" startAt="146"/>
            </a:pPr>
            <a:r>
              <a:rPr lang="en-US" b="1" dirty="0" smtClean="0"/>
              <a:t>How may we recognize principle?  </a:t>
            </a:r>
            <a:r>
              <a:rPr lang="en-US" b="1" i="1" dirty="0" smtClean="0">
                <a:solidFill>
                  <a:srgbClr val="FFC000"/>
                </a:solidFill>
              </a:rPr>
              <a:t>By a conscious realization of the fact that truth invariably destroys error.  You do not have to laboriously shovel the darkness out; all that is necessary is to turn on the light.  The same principle applies to every form of negative thought.</a:t>
            </a:r>
          </a:p>
          <a:p>
            <a:pPr marL="633222" indent="-514350" algn="just">
              <a:buAutoNum type="arabicPeriod" startAt="146"/>
            </a:pPr>
            <a:endParaRPr lang="en-US" dirty="0" smtClean="0"/>
          </a:p>
          <a:p>
            <a:pPr marL="633222" indent="-514350" algn="just">
              <a:buAutoNum type="arabicPeriod" startAt="146"/>
            </a:pPr>
            <a:r>
              <a:rPr lang="en-US" b="1" dirty="0" smtClean="0"/>
              <a:t>What is the value of insight?  </a:t>
            </a:r>
            <a:r>
              <a:rPr lang="en-US" b="1" i="1" dirty="0" smtClean="0">
                <a:solidFill>
                  <a:srgbClr val="FFC000"/>
                </a:solidFill>
              </a:rPr>
              <a:t>It enables you to understand the value of making application of the knowledge which you gain.  Many seem to think that knowledge will automatically apply itself, which is by no means true.</a:t>
            </a:r>
            <a:endParaRPr lang="en-US" b="1" i="1" dirty="0">
              <a:solidFill>
                <a:srgbClr val="FFC000"/>
              </a:solidFill>
            </a:endParaRPr>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305800" y="6324600"/>
            <a:ext cx="609600" cy="3810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Fifteen</a:t>
            </a:r>
            <a:endParaRPr lang="en-US" dirty="0"/>
          </a:p>
        </p:txBody>
      </p:sp>
      <p:sp>
        <p:nvSpPr>
          <p:cNvPr id="3" name="Content Placeholder 2"/>
          <p:cNvSpPr>
            <a:spLocks noGrp="1"/>
          </p:cNvSpPr>
          <p:nvPr>
            <p:ph idx="1"/>
          </p:nvPr>
        </p:nvSpPr>
        <p:spPr>
          <a:xfrm>
            <a:off x="457200" y="1775191"/>
            <a:ext cx="8229600" cy="4930409"/>
          </a:xfrm>
        </p:spPr>
        <p:txBody>
          <a:bodyPr>
            <a:normAutofit/>
          </a:bodyPr>
          <a:lstStyle/>
          <a:p>
            <a:pPr algn="ctr">
              <a:buNone/>
            </a:pPr>
            <a:r>
              <a:rPr lang="en-US" sz="2800" b="1" dirty="0" smtClean="0"/>
              <a:t>The Law Under Which We Live</a:t>
            </a:r>
          </a:p>
          <a:p>
            <a:pPr algn="ctr">
              <a:buNone/>
            </a:pPr>
            <a:endParaRPr lang="en-US" sz="1600" b="1" dirty="0" smtClean="0"/>
          </a:p>
          <a:p>
            <a:pPr algn="just"/>
            <a:r>
              <a:rPr lang="en-US" sz="2400" b="1" dirty="0" smtClean="0"/>
              <a:t>All conditions and experiences that come to you do so for your benefit.  Difficulties and obstacles will continue to come until you absorb their wisdom and gather from them the essentials of further growth.</a:t>
            </a:r>
          </a:p>
          <a:p>
            <a:pPr algn="just"/>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r>
              <a:rPr lang="en-US" sz="2400" b="1" dirty="0" smtClean="0"/>
              <a:t>See 14 rules to being Human.</a:t>
            </a:r>
            <a:endParaRPr lang="en-US" sz="2400" b="1" dirty="0"/>
          </a:p>
        </p:txBody>
      </p:sp>
      <p:pic>
        <p:nvPicPr>
          <p:cNvPr id="4" name="Picture 3" descr="Golden Key.png"/>
          <p:cNvPicPr>
            <a:picLocks noChangeAspect="1"/>
          </p:cNvPicPr>
          <p:nvPr/>
        </p:nvPicPr>
        <p:blipFill>
          <a:blip r:embed="rId2" cstate="print"/>
          <a:stretch>
            <a:fillRect/>
          </a:stretch>
        </p:blipFill>
        <p:spPr>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305800" y="6324600"/>
            <a:ext cx="533400" cy="3810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Fifteen</a:t>
            </a:r>
            <a:endParaRPr lang="en-US" dirty="0"/>
          </a:p>
        </p:txBody>
      </p:sp>
      <p:sp>
        <p:nvSpPr>
          <p:cNvPr id="3" name="Content Placeholder 2"/>
          <p:cNvSpPr>
            <a:spLocks noGrp="1"/>
          </p:cNvSpPr>
          <p:nvPr>
            <p:ph idx="1"/>
          </p:nvPr>
        </p:nvSpPr>
        <p:spPr>
          <a:xfrm>
            <a:off x="457200" y="1524000"/>
            <a:ext cx="8229600" cy="5105399"/>
          </a:xfrm>
        </p:spPr>
        <p:txBody>
          <a:bodyPr>
            <a:normAutofit/>
          </a:bodyPr>
          <a:lstStyle/>
          <a:p>
            <a:pPr algn="ctr">
              <a:buNone/>
            </a:pPr>
            <a:r>
              <a:rPr lang="en-US" sz="2800" b="1" dirty="0" smtClean="0"/>
              <a:t>The Law Under Which We Live</a:t>
            </a:r>
          </a:p>
          <a:p>
            <a:pPr algn="ctr">
              <a:buNone/>
            </a:pPr>
            <a:endParaRPr lang="en-US" sz="1600" b="1" dirty="0" smtClean="0"/>
          </a:p>
          <a:p>
            <a:pPr algn="ctr">
              <a:buNone/>
            </a:pPr>
            <a:endParaRPr lang="en-US" sz="1600" b="1" dirty="0" smtClean="0"/>
          </a:p>
          <a:p>
            <a:r>
              <a:rPr lang="en-US" sz="2000" b="1" dirty="0" smtClean="0">
                <a:solidFill>
                  <a:srgbClr val="FFC000"/>
                </a:solidFill>
              </a:rPr>
              <a:t>Rule 1: You will receive a body</a:t>
            </a:r>
          </a:p>
          <a:p>
            <a:pPr>
              <a:buNone/>
            </a:pPr>
            <a:r>
              <a:rPr lang="en-US" sz="1600" dirty="0" smtClean="0"/>
              <a:t>	</a:t>
            </a:r>
            <a:r>
              <a:rPr lang="en-US" sz="1600" b="1" dirty="0" smtClean="0"/>
              <a:t>You may like it or hate it, but it's the only thing you are sure to keep for the rest of your life.</a:t>
            </a:r>
          </a:p>
          <a:p>
            <a:pPr>
              <a:buNone/>
            </a:pPr>
            <a:endParaRPr lang="en-US" sz="1600" dirty="0" smtClean="0"/>
          </a:p>
          <a:p>
            <a:r>
              <a:rPr lang="en-US" sz="2000" b="1" dirty="0" smtClean="0">
                <a:solidFill>
                  <a:srgbClr val="FFC000"/>
                </a:solidFill>
              </a:rPr>
              <a:t>Rule 2: You will learn lessons</a:t>
            </a:r>
          </a:p>
          <a:p>
            <a:pPr>
              <a:buNone/>
            </a:pPr>
            <a:r>
              <a:rPr lang="en-US" sz="1600" dirty="0" smtClean="0"/>
              <a:t>	</a:t>
            </a:r>
            <a:r>
              <a:rPr lang="en-US" sz="1600" b="1" dirty="0" smtClean="0"/>
              <a:t>You are enrolled in a full-time informal school called life on planet earth. Every person or incident is a Universal Teacher.</a:t>
            </a:r>
          </a:p>
          <a:p>
            <a:pPr>
              <a:buNone/>
            </a:pPr>
            <a:endParaRPr lang="en-US" sz="1600" dirty="0" smtClean="0"/>
          </a:p>
          <a:p>
            <a:r>
              <a:rPr lang="en-US" sz="2000" b="1" dirty="0" smtClean="0">
                <a:solidFill>
                  <a:srgbClr val="FFC000"/>
                </a:solidFill>
              </a:rPr>
              <a:t>Rule 3: There are no mistakes, only lessons</a:t>
            </a:r>
          </a:p>
          <a:p>
            <a:pPr>
              <a:buNone/>
            </a:pPr>
            <a:r>
              <a:rPr lang="en-US" sz="1600" dirty="0" smtClean="0"/>
              <a:t>	</a:t>
            </a:r>
            <a:r>
              <a:rPr lang="en-US" sz="1600" b="1" dirty="0" smtClean="0"/>
              <a:t>Growth is a process of experimentation. "Failures" are as much a part of the process as “Success".</a:t>
            </a:r>
          </a:p>
          <a:p>
            <a:pPr>
              <a:buNone/>
            </a:pPr>
            <a:endParaRPr lang="en-US" sz="1600" dirty="0" smtClean="0"/>
          </a:p>
          <a:p>
            <a:r>
              <a:rPr lang="en-US" sz="2000" b="1" dirty="0" smtClean="0">
                <a:solidFill>
                  <a:srgbClr val="FFC000"/>
                </a:solidFill>
              </a:rPr>
              <a:t>Rule 4: A lesson is repeated until learned</a:t>
            </a:r>
          </a:p>
          <a:p>
            <a:pPr>
              <a:buNone/>
            </a:pPr>
            <a:r>
              <a:rPr lang="en-US" sz="1600" dirty="0" smtClean="0"/>
              <a:t>	</a:t>
            </a:r>
            <a:r>
              <a:rPr lang="en-US" sz="1600" b="1" dirty="0" smtClean="0"/>
              <a:t>It is presented to you in various forms until you learn it -- then you can go on to the next lesson.</a:t>
            </a:r>
          </a:p>
          <a:p>
            <a:pPr>
              <a:buNone/>
            </a:pPr>
            <a:endParaRPr lang="en-US" sz="1600" dirty="0" smtClean="0"/>
          </a:p>
          <a:p>
            <a:pPr>
              <a:buNone/>
            </a:pPr>
            <a:endParaRPr lang="en-US" sz="1600" dirty="0" smtClean="0"/>
          </a:p>
          <a:p>
            <a:pPr>
              <a:buNone/>
            </a:pPr>
            <a:endParaRPr lang="en-US" sz="1600" dirty="0" smtClean="0"/>
          </a:p>
          <a:p>
            <a:pPr>
              <a:buNone/>
            </a:pPr>
            <a:endParaRPr lang="en-US" dirty="0"/>
          </a:p>
        </p:txBody>
      </p:sp>
      <p:pic>
        <p:nvPicPr>
          <p:cNvPr id="4" name="Picture 3" descr="Golden Key.png"/>
          <p:cNvPicPr>
            <a:picLocks noChangeAspect="1"/>
          </p:cNvPicPr>
          <p:nvPr/>
        </p:nvPicPr>
        <p:blipFill>
          <a:blip r:embed="rId2" cstate="print"/>
          <a:stretch>
            <a:fillRect/>
          </a:stretch>
        </p:blipFill>
        <p:spPr>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382000" y="6400800"/>
            <a:ext cx="533400" cy="3048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Fifteen</a:t>
            </a:r>
            <a:endParaRPr lang="en-US" dirty="0"/>
          </a:p>
        </p:txBody>
      </p:sp>
      <p:sp>
        <p:nvSpPr>
          <p:cNvPr id="3" name="Content Placeholder 2"/>
          <p:cNvSpPr>
            <a:spLocks noGrp="1"/>
          </p:cNvSpPr>
          <p:nvPr>
            <p:ph idx="1"/>
          </p:nvPr>
        </p:nvSpPr>
        <p:spPr>
          <a:xfrm>
            <a:off x="457200" y="1524001"/>
            <a:ext cx="8229600" cy="5181600"/>
          </a:xfrm>
        </p:spPr>
        <p:txBody>
          <a:bodyPr>
            <a:normAutofit lnSpcReduction="10000"/>
          </a:bodyPr>
          <a:lstStyle/>
          <a:p>
            <a:pPr algn="ctr">
              <a:buNone/>
            </a:pPr>
            <a:r>
              <a:rPr lang="en-US" sz="2800" b="1" dirty="0" smtClean="0"/>
              <a:t>The Law Under Which We Live</a:t>
            </a:r>
          </a:p>
          <a:p>
            <a:pPr algn="ctr">
              <a:buNone/>
            </a:pPr>
            <a:endParaRPr lang="en-US" sz="1600" b="1" dirty="0" smtClean="0"/>
          </a:p>
          <a:p>
            <a:r>
              <a:rPr lang="en-US" sz="2000" b="1" dirty="0" smtClean="0">
                <a:solidFill>
                  <a:srgbClr val="FFC000"/>
                </a:solidFill>
              </a:rPr>
              <a:t>Rule 5: If you don't learn easy lessons, they get harder</a:t>
            </a:r>
          </a:p>
          <a:p>
            <a:pPr>
              <a:buNone/>
            </a:pPr>
            <a:r>
              <a:rPr lang="en-US" sz="2000" dirty="0" smtClean="0"/>
              <a:t>	</a:t>
            </a:r>
            <a:r>
              <a:rPr lang="en-US" sz="1800" b="1" dirty="0" smtClean="0"/>
              <a:t>External problems are a precise reflection of your internal state. When you clear obstructions, your outside world changes. Pain is how the Universe gets your attention.</a:t>
            </a:r>
          </a:p>
          <a:p>
            <a:pPr>
              <a:buNone/>
            </a:pPr>
            <a:endParaRPr lang="en-US" sz="2000" dirty="0" smtClean="0"/>
          </a:p>
          <a:p>
            <a:r>
              <a:rPr lang="en-US" sz="2000" b="1" dirty="0" smtClean="0">
                <a:solidFill>
                  <a:srgbClr val="FFC000"/>
                </a:solidFill>
              </a:rPr>
              <a:t>Rule 6: You will know you've learned a lesson when your actions change</a:t>
            </a:r>
          </a:p>
          <a:p>
            <a:pPr>
              <a:buNone/>
            </a:pPr>
            <a:r>
              <a:rPr lang="en-US" sz="2000" dirty="0" smtClean="0"/>
              <a:t>	</a:t>
            </a:r>
            <a:r>
              <a:rPr lang="en-US" sz="1800" b="1" dirty="0" smtClean="0"/>
              <a:t>Wisdom is practice. A little of something is better than a lot of nothing.</a:t>
            </a:r>
          </a:p>
          <a:p>
            <a:pPr>
              <a:buNone/>
            </a:pPr>
            <a:endParaRPr lang="en-US" sz="2000" dirty="0" smtClean="0"/>
          </a:p>
          <a:p>
            <a:r>
              <a:rPr lang="en-US" sz="2000" b="1" dirty="0" smtClean="0">
                <a:solidFill>
                  <a:srgbClr val="FFC000"/>
                </a:solidFill>
              </a:rPr>
              <a:t>Rule 7: "There" is no better than "here"</a:t>
            </a:r>
          </a:p>
          <a:p>
            <a:pPr>
              <a:buNone/>
            </a:pPr>
            <a:r>
              <a:rPr lang="en-US" sz="2000" dirty="0" smtClean="0"/>
              <a:t>	</a:t>
            </a:r>
            <a:r>
              <a:rPr lang="en-US" sz="1800" b="1" dirty="0" smtClean="0"/>
              <a:t>When your "there" becomes a "here" you will simply obtain another "there" that looks better than "here". </a:t>
            </a:r>
          </a:p>
          <a:p>
            <a:pPr>
              <a:buNone/>
            </a:pPr>
            <a:endParaRPr lang="en-US" sz="2000" dirty="0" smtClean="0"/>
          </a:p>
          <a:p>
            <a:r>
              <a:rPr lang="en-US" sz="2000" b="1" dirty="0" smtClean="0">
                <a:solidFill>
                  <a:srgbClr val="FFC000"/>
                </a:solidFill>
              </a:rPr>
              <a:t>Rule 8: Others are only mirrors of you</a:t>
            </a:r>
          </a:p>
          <a:p>
            <a:pPr>
              <a:buNone/>
            </a:pPr>
            <a:r>
              <a:rPr lang="en-US" sz="2000" dirty="0" smtClean="0"/>
              <a:t>	</a:t>
            </a:r>
            <a:r>
              <a:rPr lang="en-US" sz="1800" b="1" dirty="0" smtClean="0"/>
              <a:t>You cannot love or hate something about another unless it reflects something you love or hate in yourself.</a:t>
            </a:r>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lgn="just">
              <a:buNone/>
            </a:pPr>
            <a:endParaRPr lang="en-US" sz="2000" b="1" dirty="0" smtClean="0"/>
          </a:p>
          <a:p>
            <a:pPr algn="ctr">
              <a:buNone/>
            </a:pPr>
            <a:endParaRPr lang="en-US" sz="1600" b="1" dirty="0" smtClean="0"/>
          </a:p>
          <a:p>
            <a:pPr algn="just">
              <a:buNone/>
            </a:pPr>
            <a:endParaRPr lang="en-US" sz="2000" b="1" dirty="0" smtClean="0"/>
          </a:p>
        </p:txBody>
      </p:sp>
      <p:pic>
        <p:nvPicPr>
          <p:cNvPr id="4" name="Picture 3" descr="Golden Key.png"/>
          <p:cNvPicPr>
            <a:picLocks noChangeAspect="1"/>
          </p:cNvPicPr>
          <p:nvPr/>
        </p:nvPicPr>
        <p:blipFill>
          <a:blip r:embed="rId2" cstate="print"/>
          <a:stretch>
            <a:fillRect/>
          </a:stretch>
        </p:blipFill>
        <p:spPr>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382000" y="6324600"/>
            <a:ext cx="533400" cy="3810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Fifteen</a:t>
            </a:r>
            <a:endParaRPr lang="en-US" dirty="0"/>
          </a:p>
        </p:txBody>
      </p:sp>
      <p:sp>
        <p:nvSpPr>
          <p:cNvPr id="3" name="Content Placeholder 2"/>
          <p:cNvSpPr>
            <a:spLocks noGrp="1"/>
          </p:cNvSpPr>
          <p:nvPr>
            <p:ph idx="1"/>
          </p:nvPr>
        </p:nvSpPr>
        <p:spPr>
          <a:xfrm>
            <a:off x="457200" y="1524000"/>
            <a:ext cx="8229600" cy="5181599"/>
          </a:xfrm>
        </p:spPr>
        <p:txBody>
          <a:bodyPr>
            <a:normAutofit fontScale="92500" lnSpcReduction="10000"/>
          </a:bodyPr>
          <a:lstStyle/>
          <a:p>
            <a:pPr algn="ctr">
              <a:buNone/>
            </a:pPr>
            <a:r>
              <a:rPr lang="en-US" sz="3000" b="1" dirty="0" smtClean="0"/>
              <a:t>The Law Under Which We Live</a:t>
            </a:r>
          </a:p>
          <a:p>
            <a:pPr algn="ctr">
              <a:buNone/>
            </a:pPr>
            <a:endParaRPr lang="en-US" sz="2000" b="1" dirty="0" smtClean="0">
              <a:solidFill>
                <a:srgbClr val="FFC000"/>
              </a:solidFill>
            </a:endParaRPr>
          </a:p>
          <a:p>
            <a:r>
              <a:rPr lang="en-US" sz="2000" b="1" dirty="0" smtClean="0">
                <a:solidFill>
                  <a:srgbClr val="FFC000"/>
                </a:solidFill>
              </a:rPr>
              <a:t>Rule 9: Your life is up to you</a:t>
            </a:r>
          </a:p>
          <a:p>
            <a:pPr>
              <a:buNone/>
            </a:pPr>
            <a:r>
              <a:rPr lang="en-US" sz="2000" dirty="0" smtClean="0"/>
              <a:t>	</a:t>
            </a:r>
            <a:r>
              <a:rPr lang="en-US" sz="1800" b="1" dirty="0" smtClean="0"/>
              <a:t>Life provides the canvas; you do the painting. Take charge of your life - or someone else will.</a:t>
            </a:r>
          </a:p>
          <a:p>
            <a:pPr>
              <a:buNone/>
            </a:pPr>
            <a:endParaRPr lang="en-US" sz="1800" b="1" dirty="0" smtClean="0"/>
          </a:p>
          <a:p>
            <a:r>
              <a:rPr lang="en-US" sz="2000" b="1" dirty="0" smtClean="0">
                <a:solidFill>
                  <a:srgbClr val="FFC000"/>
                </a:solidFill>
              </a:rPr>
              <a:t>Rule 10: You always get what you want</a:t>
            </a:r>
          </a:p>
          <a:p>
            <a:pPr>
              <a:buNone/>
            </a:pPr>
            <a:r>
              <a:rPr lang="en-US" sz="2000" dirty="0" smtClean="0"/>
              <a:t>	</a:t>
            </a:r>
            <a:r>
              <a:rPr lang="en-US" sz="1800" b="1" dirty="0" smtClean="0"/>
              <a:t>Your subconscious rightfully determines what energies, experiences, and people you attract - therefore, the only foolproof way to know what you want is to see what you have. There are no victims, only students.</a:t>
            </a:r>
          </a:p>
          <a:p>
            <a:pPr>
              <a:buNone/>
            </a:pPr>
            <a:endParaRPr lang="en-US" sz="2000" dirty="0" smtClean="0"/>
          </a:p>
          <a:p>
            <a:r>
              <a:rPr lang="en-US" sz="2000" b="1" dirty="0" smtClean="0">
                <a:solidFill>
                  <a:srgbClr val="FFC000"/>
                </a:solidFill>
              </a:rPr>
              <a:t>Rule 11: There is no right or wrong, but there are consequences</a:t>
            </a:r>
          </a:p>
          <a:p>
            <a:pPr>
              <a:buNone/>
            </a:pPr>
            <a:r>
              <a:rPr lang="en-US" sz="2000" dirty="0" smtClean="0"/>
              <a:t>	</a:t>
            </a:r>
            <a:r>
              <a:rPr lang="en-US" sz="1800" b="1" dirty="0" smtClean="0"/>
              <a:t>Moralizing doesn't help. Judgments only hold the patterns in place. Just do your best.</a:t>
            </a:r>
          </a:p>
          <a:p>
            <a:pPr>
              <a:buNone/>
            </a:pPr>
            <a:endParaRPr lang="en-US" sz="1800" b="1" dirty="0" smtClean="0"/>
          </a:p>
          <a:p>
            <a:r>
              <a:rPr lang="en-US" sz="2200" b="1" dirty="0" smtClean="0">
                <a:solidFill>
                  <a:srgbClr val="FFC000"/>
                </a:solidFill>
              </a:rPr>
              <a:t>Rule 12: Your answers lie inside you</a:t>
            </a:r>
          </a:p>
          <a:p>
            <a:pPr>
              <a:buNone/>
            </a:pPr>
            <a:r>
              <a:rPr lang="en-US" sz="2000" dirty="0" smtClean="0"/>
              <a:t>	</a:t>
            </a:r>
            <a:r>
              <a:rPr lang="en-US" sz="1900" b="1" dirty="0" smtClean="0"/>
              <a:t>Children need guidance from others; as we mature, we trust our hearts, where the Laws of Spirit are written. You know more than you have heard or read or been told. All you need to do is to look, listen and trust.</a:t>
            </a:r>
          </a:p>
          <a:p>
            <a:pPr>
              <a:buNone/>
            </a:pPr>
            <a:endParaRPr lang="en-US" sz="2000" dirty="0" smtClean="0"/>
          </a:p>
          <a:p>
            <a:pPr>
              <a:buNone/>
            </a:pPr>
            <a:endParaRPr lang="en-US" sz="2000" dirty="0" smtClean="0"/>
          </a:p>
          <a:p>
            <a:pPr>
              <a:buNone/>
            </a:pPr>
            <a:endParaRPr lang="en-US" sz="2000" dirty="0" smtClean="0"/>
          </a:p>
          <a:p>
            <a:pPr algn="just">
              <a:buNone/>
            </a:pPr>
            <a:endParaRPr lang="en-US" sz="2000" b="1" dirty="0" smtClean="0"/>
          </a:p>
          <a:p>
            <a:endParaRPr lang="en-US"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458200" y="6400800"/>
            <a:ext cx="457200" cy="3048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Fifteen</a:t>
            </a:r>
            <a:endParaRPr lang="en-US" dirty="0"/>
          </a:p>
        </p:txBody>
      </p:sp>
      <p:sp>
        <p:nvSpPr>
          <p:cNvPr id="3" name="Content Placeholder 2"/>
          <p:cNvSpPr>
            <a:spLocks noGrp="1"/>
          </p:cNvSpPr>
          <p:nvPr>
            <p:ph idx="1"/>
          </p:nvPr>
        </p:nvSpPr>
        <p:spPr/>
        <p:txBody>
          <a:bodyPr/>
          <a:lstStyle/>
          <a:p>
            <a:pPr algn="ctr">
              <a:buNone/>
            </a:pPr>
            <a:r>
              <a:rPr lang="en-US" sz="2800" b="1" dirty="0" smtClean="0"/>
              <a:t>The Law Under Which We Live</a:t>
            </a:r>
          </a:p>
          <a:p>
            <a:pPr algn="ctr">
              <a:buNone/>
            </a:pPr>
            <a:endParaRPr lang="en-US" sz="1600" b="1" dirty="0" smtClean="0"/>
          </a:p>
          <a:p>
            <a:pPr algn="just"/>
            <a:r>
              <a:rPr lang="en-US" sz="2400" b="1" dirty="0" smtClean="0">
                <a:solidFill>
                  <a:srgbClr val="FFC000"/>
                </a:solidFill>
              </a:rPr>
              <a:t>Rule 13: You will forget all of this</a:t>
            </a:r>
          </a:p>
          <a:p>
            <a:pPr algn="just"/>
            <a:endParaRPr lang="en-US" sz="2000" b="1" dirty="0" smtClean="0"/>
          </a:p>
          <a:p>
            <a:pPr algn="just"/>
            <a:r>
              <a:rPr lang="en-US" sz="2400" b="1" dirty="0" smtClean="0">
                <a:solidFill>
                  <a:srgbClr val="FFC000"/>
                </a:solidFill>
              </a:rPr>
              <a:t>Rule 14: You can remember any time you wish</a:t>
            </a:r>
          </a:p>
          <a:p>
            <a:pPr algn="just">
              <a:buNone/>
            </a:pPr>
            <a:endParaRPr lang="en-US" sz="2000" b="1" dirty="0" smtClean="0"/>
          </a:p>
          <a:p>
            <a:endParaRPr lang="en-US" dirty="0"/>
          </a:p>
        </p:txBody>
      </p:sp>
      <p:pic>
        <p:nvPicPr>
          <p:cNvPr id="4" name="Picture 3" descr="Golden Key.png"/>
          <p:cNvPicPr>
            <a:picLocks noChangeAspect="1"/>
          </p:cNvPicPr>
          <p:nvPr/>
        </p:nvPicPr>
        <p:blipFill>
          <a:blip r:embed="rId2" cstate="print"/>
          <a:stretch>
            <a:fillRect/>
          </a:stretch>
        </p:blipFill>
        <p:spPr>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382000" y="6400800"/>
            <a:ext cx="533400" cy="304800"/>
          </a:xfrm>
          <a:prstGeom prst="rect">
            <a:avLst/>
          </a:prstGeom>
          <a:ln>
            <a:noFill/>
          </a:ln>
          <a:effectLst>
            <a:outerShdw blurRad="292100" dist="139700" dir="2700000" algn="tl" rotWithShape="0">
              <a:srgbClr val="333333">
                <a:alpha val="65000"/>
              </a:srgbClr>
            </a:outerShdw>
          </a:effectLst>
        </p:spPr>
      </p:pic>
      <p:pic>
        <p:nvPicPr>
          <p:cNvPr id="7" name="Picture 6" descr="rule-14.gif"/>
          <p:cNvPicPr>
            <a:picLocks noChangeAspect="1"/>
          </p:cNvPicPr>
          <p:nvPr/>
        </p:nvPicPr>
        <p:blipFill>
          <a:blip r:embed="rId4" cstate="print"/>
          <a:stretch>
            <a:fillRect/>
          </a:stretch>
        </p:blipFill>
        <p:spPr>
          <a:xfrm>
            <a:off x="2438400" y="3581400"/>
            <a:ext cx="3810000" cy="2198915"/>
          </a:xfrm>
          <a:prstGeom prst="rect">
            <a:avLst/>
          </a:prstGeom>
        </p:spPr>
      </p:pic>
      <p:sp>
        <p:nvSpPr>
          <p:cNvPr id="8" name="Rectangle 7"/>
          <p:cNvSpPr/>
          <p:nvPr/>
        </p:nvSpPr>
        <p:spPr>
          <a:xfrm>
            <a:off x="1219200" y="5715000"/>
            <a:ext cx="7010400" cy="646331"/>
          </a:xfrm>
          <a:prstGeom prst="rect">
            <a:avLst/>
          </a:prstGeom>
        </p:spPr>
        <p:txBody>
          <a:bodyPr wrap="square">
            <a:spAutoFit/>
          </a:bodyPr>
          <a:lstStyle/>
          <a:p>
            <a:r>
              <a:rPr lang="en-US" i="1" dirty="0" smtClean="0"/>
              <a:t>These words of wisdom were written by Cherie Carter-Scott in "If Life Is a Game, These Are the Rules:..."</a:t>
            </a:r>
            <a:endParaRPr lang="en-US" dirty="0"/>
          </a:p>
        </p:txBody>
      </p:sp>
      <p:pic>
        <p:nvPicPr>
          <p:cNvPr id="9" name="Picture 8"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Fifteen</a:t>
            </a:r>
            <a:endParaRPr lang="en-US" dirty="0"/>
          </a:p>
        </p:txBody>
      </p:sp>
      <p:sp>
        <p:nvSpPr>
          <p:cNvPr id="3" name="Content Placeholder 2"/>
          <p:cNvSpPr>
            <a:spLocks noGrp="1"/>
          </p:cNvSpPr>
          <p:nvPr>
            <p:ph idx="1"/>
          </p:nvPr>
        </p:nvSpPr>
        <p:spPr/>
        <p:txBody>
          <a:bodyPr/>
          <a:lstStyle/>
          <a:p>
            <a:pPr algn="ctr">
              <a:buNone/>
            </a:pPr>
            <a:r>
              <a:rPr lang="en-US" sz="2800" b="1" dirty="0" smtClean="0"/>
              <a:t>The Law Under Which We Live</a:t>
            </a:r>
          </a:p>
          <a:p>
            <a:pPr algn="ctr">
              <a:buNone/>
            </a:pPr>
            <a:endParaRPr lang="en-US" sz="1600" b="1" dirty="0" smtClean="0"/>
          </a:p>
          <a:p>
            <a:pPr algn="ctr">
              <a:buNone/>
            </a:pPr>
            <a:r>
              <a:rPr lang="en-US" sz="2400" b="1" dirty="0" smtClean="0"/>
              <a:t>Words are the first manifestation of thought</a:t>
            </a:r>
          </a:p>
          <a:p>
            <a:pP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sz="2400" b="1" i="1" dirty="0" smtClean="0"/>
              <a:t>“In the beginning was the Word, and the Word was with God, and the Word was God.”</a:t>
            </a:r>
            <a:endParaRPr lang="en-US" sz="2400" b="1" i="1"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3074" name="Picture 2" descr="C:\Documents and Settings\Peter C. Rogers\Local Settings\Temporary Internet Files\Content.IE5\ME2O0LVN\MCj04420840000[1].wmf"/>
          <p:cNvPicPr>
            <a:picLocks noChangeAspect="1" noChangeArrowheads="1"/>
          </p:cNvPicPr>
          <p:nvPr/>
        </p:nvPicPr>
        <p:blipFill>
          <a:blip r:embed="rId3" cstate="print"/>
          <a:srcRect/>
          <a:stretch>
            <a:fillRect/>
          </a:stretch>
        </p:blipFill>
        <p:spPr bwMode="auto">
          <a:xfrm>
            <a:off x="3505200" y="3048000"/>
            <a:ext cx="2514600" cy="1914525"/>
          </a:xfrm>
          <a:prstGeom prst="rect">
            <a:avLst/>
          </a:prstGeom>
          <a:ln>
            <a:noFill/>
          </a:ln>
          <a:effectLst>
            <a:outerShdw blurRad="292100" dist="139700" dir="2700000" algn="tl" rotWithShape="0">
              <a:srgbClr val="333333">
                <a:alpha val="65000"/>
              </a:srgbClr>
            </a:outerShdw>
          </a:effectLst>
        </p:spPr>
      </p:pic>
      <p:pic>
        <p:nvPicPr>
          <p:cNvPr id="3075" name="Picture 3" descr="C:\Documents and Settings\Peter C. Rogers\Local Settings\Temporary Internet Files\Content.IE5\HV31Q9W5\MCj04420100000[1].png"/>
          <p:cNvPicPr>
            <a:picLocks noChangeAspect="1" noChangeArrowheads="1"/>
          </p:cNvPicPr>
          <p:nvPr/>
        </p:nvPicPr>
        <p:blipFill>
          <a:blip r:embed="rId4" cstate="print"/>
          <a:srcRect/>
          <a:stretch>
            <a:fillRect/>
          </a:stretch>
        </p:blipFill>
        <p:spPr bwMode="auto">
          <a:xfrm>
            <a:off x="7848600" y="1524000"/>
            <a:ext cx="1295400" cy="1295400"/>
          </a:xfrm>
          <a:prstGeom prst="rect">
            <a:avLst/>
          </a:prstGeom>
          <a:ln>
            <a:noFill/>
          </a:ln>
          <a:effectLst>
            <a:outerShdw blurRad="292100" dist="139700" dir="2700000" algn="tl" rotWithShape="0">
              <a:srgbClr val="333333">
                <a:alpha val="65000"/>
              </a:srgbClr>
            </a:outerShdw>
          </a:effectLst>
        </p:spPr>
      </p:pic>
      <p:pic>
        <p:nvPicPr>
          <p:cNvPr id="7" name="Picture 3" descr="C:\Documents and Settings\Peter C. Rogers\Local Settings\Temporary Internet Files\Content.IE5\HV31Q9W5\MCj04420100000[1].png"/>
          <p:cNvPicPr>
            <a:picLocks noChangeAspect="1" noChangeArrowheads="1"/>
          </p:cNvPicPr>
          <p:nvPr/>
        </p:nvPicPr>
        <p:blipFill>
          <a:blip r:embed="rId4" cstate="print"/>
          <a:srcRect/>
          <a:stretch>
            <a:fillRect/>
          </a:stretch>
        </p:blipFill>
        <p:spPr bwMode="auto">
          <a:xfrm>
            <a:off x="0" y="1524000"/>
            <a:ext cx="1295400" cy="1295400"/>
          </a:xfrm>
          <a:prstGeom prst="rect">
            <a:avLst/>
          </a:prstGeom>
          <a:ln>
            <a:noFill/>
          </a:ln>
          <a:effectLst>
            <a:outerShdw blurRad="292100" dist="139700" dir="2700000" algn="tl" rotWithShape="0">
              <a:srgbClr val="333333">
                <a:alpha val="65000"/>
              </a:srgbClr>
            </a:outerShdw>
          </a:effectLst>
        </p:spPr>
      </p:pic>
      <p:pic>
        <p:nvPicPr>
          <p:cNvPr id="8" name="Picture 7" descr="Truth Dynamics Logo.jpeg"/>
          <p:cNvPicPr>
            <a:picLocks noChangeAspect="1"/>
          </p:cNvPicPr>
          <p:nvPr/>
        </p:nvPicPr>
        <p:blipFill>
          <a:blip r:embed="rId5" cstate="print"/>
          <a:stretch>
            <a:fillRect/>
          </a:stretch>
        </p:blipFill>
        <p:spPr>
          <a:xfrm>
            <a:off x="8305800" y="6324600"/>
            <a:ext cx="609600" cy="304800"/>
          </a:xfrm>
          <a:prstGeom prst="rect">
            <a:avLst/>
          </a:prstGeom>
          <a:ln>
            <a:noFill/>
          </a:ln>
          <a:effectLst>
            <a:outerShdw blurRad="292100" dist="139700" dir="2700000" algn="tl" rotWithShape="0">
              <a:srgbClr val="333333">
                <a:alpha val="65000"/>
              </a:srgbClr>
            </a:outerShdw>
          </a:effectLst>
        </p:spPr>
      </p:pic>
      <p:pic>
        <p:nvPicPr>
          <p:cNvPr id="9" name="Picture 8"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Fifteen</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524000"/>
            <a:ext cx="8229600" cy="5181599"/>
          </a:xfrm>
        </p:spPr>
        <p:txBody>
          <a:bodyPr>
            <a:normAutofit fontScale="77500" lnSpcReduction="20000"/>
          </a:bodyPr>
          <a:lstStyle/>
          <a:p>
            <a:pPr algn="just"/>
            <a:r>
              <a:rPr lang="en-US" b="1" dirty="0" smtClean="0"/>
              <a:t>Your ability to appropriate what you require for your growth determines the degree of harmony you attain.</a:t>
            </a:r>
          </a:p>
          <a:p>
            <a:pPr algn="just"/>
            <a:endParaRPr lang="en-US" b="1" dirty="0" smtClean="0"/>
          </a:p>
          <a:p>
            <a:pPr algn="just"/>
            <a:r>
              <a:rPr lang="en-US" b="1" dirty="0" smtClean="0"/>
              <a:t>Difficulties and obstacles are necessary for your wisdom and spiritual growth.</a:t>
            </a:r>
          </a:p>
          <a:p>
            <a:pPr algn="just"/>
            <a:endParaRPr lang="en-US" b="1" dirty="0" smtClean="0"/>
          </a:p>
          <a:p>
            <a:pPr algn="just"/>
            <a:r>
              <a:rPr lang="en-US" b="1" dirty="0" smtClean="0"/>
              <a:t>These difficulties can be avoided by a conscious understanding and cooperation with natural laws.</a:t>
            </a:r>
          </a:p>
          <a:p>
            <a:pPr algn="just"/>
            <a:endParaRPr lang="en-US" b="1" dirty="0" smtClean="0"/>
          </a:p>
          <a:p>
            <a:pPr algn="just"/>
            <a:r>
              <a:rPr lang="en-US" b="1" dirty="0" smtClean="0"/>
              <a:t>The Law of Attraction is the principle by which thought manifests itself in form.</a:t>
            </a:r>
          </a:p>
          <a:p>
            <a:pPr algn="just"/>
            <a:endParaRPr lang="en-US" b="1" dirty="0" smtClean="0"/>
          </a:p>
          <a:p>
            <a:pPr algn="just"/>
            <a:r>
              <a:rPr lang="en-US" b="1" dirty="0" smtClean="0"/>
              <a:t>The material by which growth, development and maturity is secured by the Law of Love which imparts vitality to your thoughts and the Law of Attraction produces by the Law of Growth.</a:t>
            </a:r>
          </a:p>
          <a:p>
            <a:pPr>
              <a:buNone/>
            </a:pPr>
            <a:endParaRPr lang="en-US"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382000" y="6324600"/>
            <a:ext cx="533400" cy="3810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Fifteen</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524001"/>
            <a:ext cx="8229600" cy="5181600"/>
          </a:xfrm>
        </p:spPr>
        <p:txBody>
          <a:bodyPr>
            <a:normAutofit fontScale="77500" lnSpcReduction="20000"/>
          </a:bodyPr>
          <a:lstStyle/>
          <a:p>
            <a:pPr algn="just"/>
            <a:r>
              <a:rPr lang="en-US" b="1" dirty="0" smtClean="0"/>
              <a:t>Desirable conditions are secured by entertaining desirable thoughts.</a:t>
            </a:r>
          </a:p>
          <a:p>
            <a:pPr algn="just"/>
            <a:endParaRPr lang="en-US" b="1" dirty="0" smtClean="0"/>
          </a:p>
          <a:p>
            <a:pPr algn="just"/>
            <a:r>
              <a:rPr lang="en-US" b="1" dirty="0" smtClean="0"/>
              <a:t>Undesirable conditions are brought about by thinking discussing and visualizing lack, limitation and discord.</a:t>
            </a:r>
          </a:p>
          <a:p>
            <a:pPr algn="just"/>
            <a:endParaRPr lang="en-US" b="1" dirty="0" smtClean="0"/>
          </a:p>
          <a:p>
            <a:pPr algn="just"/>
            <a:r>
              <a:rPr lang="en-US" b="1" dirty="0" smtClean="0"/>
              <a:t>You can overcome every kind of fear, lack, limitation, poverty and discord by substituting principle for error.</a:t>
            </a:r>
          </a:p>
          <a:p>
            <a:pPr algn="just"/>
            <a:endParaRPr lang="en-US" b="1" dirty="0" smtClean="0"/>
          </a:p>
          <a:p>
            <a:pPr algn="just"/>
            <a:r>
              <a:rPr lang="en-US" b="1" dirty="0" smtClean="0"/>
              <a:t>You recognized this principle through a conscious realization of the fact that truth destroys error.</a:t>
            </a:r>
          </a:p>
          <a:p>
            <a:pPr algn="just"/>
            <a:endParaRPr lang="en-US" b="1" dirty="0" smtClean="0"/>
          </a:p>
          <a:p>
            <a:pPr algn="just"/>
            <a:r>
              <a:rPr lang="en-US" b="1" dirty="0" smtClean="0"/>
              <a:t>Insight enables you to understand the value of making application of knowledge.</a:t>
            </a:r>
            <a:endParaRPr lang="en-US" b="1"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458200" y="6324600"/>
            <a:ext cx="533400" cy="3810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100</TotalTime>
  <Words>712</Words>
  <Application>Microsoft Office PowerPoint</Application>
  <PresentationFormat>On-screen Show (4:3)</PresentationFormat>
  <Paragraphs>125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Module</vt:lpstr>
      <vt:lpstr>Master Key System Part Fifteen      “The Law Under Which We Live”</vt:lpstr>
      <vt:lpstr>Master Key System Part Fifteen</vt:lpstr>
      <vt:lpstr>Master Key System Part Fifteen</vt:lpstr>
      <vt:lpstr>Master Key System Part Fifteen</vt:lpstr>
      <vt:lpstr>Master Key System Part Fifteen</vt:lpstr>
      <vt:lpstr>Master Key System Part Fifteen</vt:lpstr>
      <vt:lpstr>Master Key System Part Fifteen</vt:lpstr>
      <vt:lpstr>Part Fifteen Main Points</vt:lpstr>
      <vt:lpstr>Part Fifteen Main Points</vt:lpstr>
      <vt:lpstr>Part Fifteen Study Questions</vt:lpstr>
      <vt:lpstr>Part Fifteen Study 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Key System Part Fifteen</dc:title>
  <dc:creator>Peter C. Rogers</dc:creator>
  <cp:lastModifiedBy>Peter C. Rogers</cp:lastModifiedBy>
  <cp:revision>23</cp:revision>
  <dcterms:created xsi:type="dcterms:W3CDTF">2010-02-17T00:07:51Z</dcterms:created>
  <dcterms:modified xsi:type="dcterms:W3CDTF">2012-12-21T04:39:37Z</dcterms:modified>
</cp:coreProperties>
</file>