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C5A1D-B082-4824-8DF6-E2E98C0A7D72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D171-521F-4A0D-87FE-B11365907F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C5A1D-B082-4824-8DF6-E2E98C0A7D72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D171-521F-4A0D-87FE-B11365907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C5A1D-B082-4824-8DF6-E2E98C0A7D72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D171-521F-4A0D-87FE-B11365907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C5A1D-B082-4824-8DF6-E2E98C0A7D72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D171-521F-4A0D-87FE-B11365907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C5A1D-B082-4824-8DF6-E2E98C0A7D72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D171-521F-4A0D-87FE-B11365907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C5A1D-B082-4824-8DF6-E2E98C0A7D72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D171-521F-4A0D-87FE-B11365907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C5A1D-B082-4824-8DF6-E2E98C0A7D72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D171-521F-4A0D-87FE-B11365907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C5A1D-B082-4824-8DF6-E2E98C0A7D72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D171-521F-4A0D-87FE-B11365907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C5A1D-B082-4824-8DF6-E2E98C0A7D72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D171-521F-4A0D-87FE-B11365907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C5A1D-B082-4824-8DF6-E2E98C0A7D72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D171-521F-4A0D-87FE-B11365907F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F9C5A1D-B082-4824-8DF6-E2E98C0A7D72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D51D171-521F-4A0D-87FE-B11365907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F9C5A1D-B082-4824-8DF6-E2E98C0A7D72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D51D171-521F-4A0D-87FE-B11365907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png"/><Relationship Id="rId7" Type="http://schemas.openxmlformats.org/officeDocument/2006/relationships/image" Target="../media/image1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jpeg"/><Relationship Id="rId7" Type="http://schemas.openxmlformats.org/officeDocument/2006/relationships/image" Target="../media/image25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7" Type="http://schemas.openxmlformats.org/officeDocument/2006/relationships/image" Target="../media/image32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8077200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Eighteen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“The Law of Attraction”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358384"/>
            <a:ext cx="8077200" cy="1499616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Presented 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by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Dr. Peter C. Rogers, D.D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., 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PhD.</a:t>
            </a:r>
            <a:endParaRPr lang="en-US" sz="28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1295400"/>
            <a:ext cx="3295650" cy="3295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172200"/>
            <a:ext cx="1676400" cy="685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C:\Documents and Settings\Peter C. Rogers\My Documents\My Pictures\Head Shots\Head Shots 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64118" y="5181600"/>
            <a:ext cx="1279882" cy="167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Eighteen</a:t>
            </a:r>
            <a:br>
              <a:rPr lang="en-US" dirty="0" smtClean="0"/>
            </a:br>
            <a:r>
              <a:rPr lang="en-US" dirty="0" smtClean="0"/>
              <a:t>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599"/>
          </a:xfrm>
        </p:spPr>
        <p:txBody>
          <a:bodyPr>
            <a:normAutofit fontScale="85000" lnSpcReduction="20000"/>
          </a:bodyPr>
          <a:lstStyle/>
          <a:p>
            <a:pPr marL="633222" indent="-514350">
              <a:buAutoNum type="arabicPeriod" startAt="171"/>
            </a:pPr>
            <a:r>
              <a:rPr lang="en-US" b="1" dirty="0" smtClean="0"/>
              <a:t>How is the difference in individual lives measured?  </a:t>
            </a:r>
            <a:r>
              <a:rPr lang="en-US" b="1" i="1" dirty="0" smtClean="0">
                <a:solidFill>
                  <a:srgbClr val="FFC000"/>
                </a:solidFill>
              </a:rPr>
              <a:t>By the degree of intelligence which you manifest.</a:t>
            </a:r>
          </a:p>
          <a:p>
            <a:pPr marL="633222" indent="-514350">
              <a:buAutoNum type="arabicPeriod" startAt="171"/>
            </a:pPr>
            <a:endParaRPr lang="en-US" b="1" dirty="0" smtClean="0"/>
          </a:p>
          <a:p>
            <a:pPr marL="633222" indent="-514350">
              <a:buAutoNum type="arabicPeriod" startAt="171"/>
            </a:pPr>
            <a:r>
              <a:rPr lang="en-US" b="1" dirty="0" smtClean="0"/>
              <a:t> What is the law by which you may control other forms of intelligence?  </a:t>
            </a:r>
            <a:r>
              <a:rPr lang="en-US" b="1" i="1" dirty="0" smtClean="0">
                <a:solidFill>
                  <a:srgbClr val="FFC000"/>
                </a:solidFill>
              </a:rPr>
              <a:t>A recognition of yourself as an individualization of the Universal Intelligence.</a:t>
            </a:r>
          </a:p>
          <a:p>
            <a:pPr marL="633222" indent="-514350">
              <a:buAutoNum type="arabicPeriod" startAt="171"/>
            </a:pPr>
            <a:endParaRPr lang="en-US" b="1" dirty="0" smtClean="0"/>
          </a:p>
          <a:p>
            <a:pPr marL="633222" indent="-514350">
              <a:buAutoNum type="arabicPeriod" startAt="171"/>
            </a:pPr>
            <a:r>
              <a:rPr lang="en-US" b="1" dirty="0" smtClean="0"/>
              <a:t> Where does the creative power originate?</a:t>
            </a:r>
            <a:r>
              <a:rPr lang="en-US" b="1" i="1" dirty="0" smtClean="0">
                <a:solidFill>
                  <a:srgbClr val="FFC000"/>
                </a:solidFill>
              </a:rPr>
              <a:t>  In the Universal.</a:t>
            </a:r>
          </a:p>
          <a:p>
            <a:pPr marL="633222" indent="-514350">
              <a:buAutoNum type="arabicPeriod" startAt="171"/>
            </a:pPr>
            <a:endParaRPr lang="en-US" b="1" dirty="0" smtClean="0"/>
          </a:p>
          <a:p>
            <a:pPr marL="633222" indent="-514350">
              <a:buAutoNum type="arabicPeriod" startAt="171"/>
            </a:pPr>
            <a:r>
              <a:rPr lang="en-US" b="1" dirty="0" smtClean="0"/>
              <a:t> How does the Universal create form?  </a:t>
            </a:r>
            <a:r>
              <a:rPr lang="en-US" b="1" i="1" dirty="0" smtClean="0">
                <a:solidFill>
                  <a:srgbClr val="FFC000"/>
                </a:solidFill>
              </a:rPr>
              <a:t>By means of the individual.</a:t>
            </a:r>
          </a:p>
          <a:p>
            <a:pPr marL="633222" indent="-514350">
              <a:buAutoNum type="arabicPeriod" startAt="171"/>
            </a:pPr>
            <a:endParaRPr lang="en-US" b="1" dirty="0" smtClean="0"/>
          </a:p>
          <a:p>
            <a:pPr marL="633222" indent="-514350">
              <a:buAutoNum type="arabicPeriod" startAt="171"/>
            </a:pPr>
            <a:r>
              <a:rPr lang="en-US" b="1" dirty="0" smtClean="0"/>
              <a:t> What is the connecting link between you and the Universal?  </a:t>
            </a:r>
            <a:r>
              <a:rPr lang="en-US" b="1" i="1" dirty="0" smtClean="0">
                <a:solidFill>
                  <a:srgbClr val="FFC000"/>
                </a:solidFill>
              </a:rPr>
              <a:t>Thought.</a:t>
            </a:r>
            <a:endParaRPr lang="en-US" b="1" i="1" dirty="0">
              <a:solidFill>
                <a:srgbClr val="FFC000"/>
              </a:solidFill>
            </a:endParaRPr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Eighteen</a:t>
            </a:r>
            <a:br>
              <a:rPr lang="en-US" dirty="0" smtClean="0"/>
            </a:br>
            <a:r>
              <a:rPr lang="en-US" dirty="0" smtClean="0"/>
              <a:t>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599"/>
          </a:xfrm>
        </p:spPr>
        <p:txBody>
          <a:bodyPr>
            <a:normAutofit fontScale="77500" lnSpcReduction="20000"/>
          </a:bodyPr>
          <a:lstStyle/>
          <a:p>
            <a:pPr marL="633222" indent="-514350">
              <a:buAutoNum type="arabicPeriod" startAt="176"/>
            </a:pPr>
            <a:r>
              <a:rPr lang="en-US" b="1" dirty="0" smtClean="0"/>
              <a:t>What is the principle by which the means of existence is carried into effect?  </a:t>
            </a:r>
            <a:r>
              <a:rPr lang="en-US" b="1" i="1" dirty="0" smtClean="0">
                <a:solidFill>
                  <a:srgbClr val="FFC000"/>
                </a:solidFill>
              </a:rPr>
              <a:t>The Law of Love.</a:t>
            </a:r>
          </a:p>
          <a:p>
            <a:pPr marL="633222" indent="-514350">
              <a:buAutoNum type="arabicPeriod" startAt="176"/>
            </a:pPr>
            <a:endParaRPr lang="en-US" b="1" dirty="0" smtClean="0"/>
          </a:p>
          <a:p>
            <a:pPr marL="633222" indent="-514350">
              <a:buAutoNum type="arabicPeriod" startAt="176"/>
            </a:pPr>
            <a:r>
              <a:rPr lang="en-US" b="1" dirty="0" smtClean="0"/>
              <a:t> How is this principle brought into expression?  </a:t>
            </a:r>
            <a:r>
              <a:rPr lang="en-US" b="1" i="1" dirty="0" smtClean="0">
                <a:solidFill>
                  <a:srgbClr val="FFC000"/>
                </a:solidFill>
              </a:rPr>
              <a:t>By the Law of Growth.</a:t>
            </a:r>
          </a:p>
          <a:p>
            <a:pPr marL="633222" indent="-514350">
              <a:buAutoNum type="arabicPeriod" startAt="176"/>
            </a:pPr>
            <a:endParaRPr lang="en-US" b="1" dirty="0" smtClean="0"/>
          </a:p>
          <a:p>
            <a:pPr marL="633222" indent="-514350">
              <a:buAutoNum type="arabicPeriod" startAt="176"/>
            </a:pPr>
            <a:r>
              <a:rPr lang="en-US" b="1" dirty="0" smtClean="0"/>
              <a:t> Upon what condition does the Law of Growth depend?  </a:t>
            </a:r>
            <a:r>
              <a:rPr lang="en-US" b="1" i="1" dirty="0" smtClean="0">
                <a:solidFill>
                  <a:srgbClr val="FFC000"/>
                </a:solidFill>
              </a:rPr>
              <a:t>Upon reciprocal action.  You are complete at all times and this makes it possible to receive only as you give.</a:t>
            </a:r>
          </a:p>
          <a:p>
            <a:pPr marL="633222" indent="-514350">
              <a:buAutoNum type="arabicPeriod" startAt="176"/>
            </a:pPr>
            <a:endParaRPr lang="en-US" b="1" dirty="0" smtClean="0"/>
          </a:p>
          <a:p>
            <a:pPr marL="633222" indent="-514350">
              <a:buAutoNum type="arabicPeriod" startAt="176"/>
            </a:pPr>
            <a:r>
              <a:rPr lang="en-US" b="1" dirty="0" smtClean="0"/>
              <a:t> What is it that you give?  </a:t>
            </a:r>
            <a:r>
              <a:rPr lang="en-US" b="1" i="1" dirty="0" smtClean="0">
                <a:solidFill>
                  <a:srgbClr val="FFC000"/>
                </a:solidFill>
              </a:rPr>
              <a:t>Thought.</a:t>
            </a:r>
          </a:p>
          <a:p>
            <a:pPr marL="633222" indent="-514350">
              <a:buAutoNum type="arabicPeriod" startAt="176"/>
            </a:pPr>
            <a:endParaRPr lang="en-US" b="1" dirty="0" smtClean="0"/>
          </a:p>
          <a:p>
            <a:pPr marL="633222" indent="-514350">
              <a:buAutoNum type="arabicPeriod" startAt="176"/>
            </a:pPr>
            <a:r>
              <a:rPr lang="en-US" b="1" dirty="0" smtClean="0"/>
              <a:t> What do you receive?  </a:t>
            </a:r>
            <a:r>
              <a:rPr lang="en-US" b="1" i="1" dirty="0" smtClean="0">
                <a:solidFill>
                  <a:srgbClr val="FFC000"/>
                </a:solidFill>
              </a:rPr>
              <a:t>Thought, which is substance in equilibrium and which is constantly being differentiated in form by what you think.</a:t>
            </a:r>
          </a:p>
          <a:p>
            <a:pPr marL="633222" indent="-514350">
              <a:buAutoNum type="arabicPeriod" startAt="176"/>
            </a:pPr>
            <a:endParaRPr lang="en-US" dirty="0" smtClean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Eighteen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The Law of Attraction</a:t>
            </a:r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sz="2400" b="1" dirty="0" smtClean="0"/>
              <a:t>The whole world is on the eve of a new consciousness, a new power, and a new realization within the self.</a:t>
            </a:r>
          </a:p>
          <a:p>
            <a:pPr algn="ctr">
              <a:buNone/>
            </a:pPr>
            <a:endParaRPr lang="en-US" sz="2400" b="1" dirty="0" smtClean="0"/>
          </a:p>
          <a:p>
            <a:pPr algn="just"/>
            <a:r>
              <a:rPr lang="en-US" sz="2400" b="1" dirty="0" smtClean="0"/>
              <a:t>Physical science has resolved matter into molecules, molecules into atoms and atoms into energy</a:t>
            </a:r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2" name="Picture 8" descr="C:\Documents and Settings\Peter C. Rogers\Local Settings\Temporary Internet Files\Content.IE5\M0VPXDY8\MCj031074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4495800"/>
            <a:ext cx="1249985" cy="18333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3" name="Picture 9" descr="C:\Documents and Settings\Peter C. Rogers\Local Settings\Temporary Internet Files\Content.IE5\M0VPXDY8\MCj0226478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4572000"/>
            <a:ext cx="2559406" cy="18278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8" name="Picture 14" descr="C:\Documents and Settings\Peter C. Rogers\Local Settings\Temporary Internet Files\Content.IE5\HDI0Q5IX\MCj0276196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2200" y="4495800"/>
            <a:ext cx="2165949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" name="Picture 18" descr="Truth Dynamics Logo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Eighteen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5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The Law of Attraction</a:t>
            </a:r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sz="2400" b="1" dirty="0" smtClean="0"/>
              <a:t>Creative power originates in the Universal Mind</a:t>
            </a:r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just"/>
            <a:endParaRPr lang="en-US" sz="2400" b="1" dirty="0" smtClean="0"/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r>
              <a:rPr lang="en-US" sz="1600" b="1" dirty="0" smtClean="0"/>
              <a:t>   </a:t>
            </a:r>
          </a:p>
          <a:p>
            <a:pPr algn="just">
              <a:buNone/>
            </a:pPr>
            <a:r>
              <a:rPr lang="en-US" sz="1600" b="1" dirty="0" smtClean="0"/>
              <a:t>Universal Mind….Individuated</a:t>
            </a:r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You are the means by which the Universe creates</a:t>
            </a:r>
            <a:endParaRPr lang="en-US" sz="1600" b="1" dirty="0" smtClean="0"/>
          </a:p>
          <a:p>
            <a:pPr algn="ctr">
              <a:buNone/>
            </a:pPr>
            <a:endParaRPr lang="en-US" sz="1000" b="1" dirty="0" smtClean="0"/>
          </a:p>
          <a:p>
            <a:pPr algn="ctr">
              <a:buNone/>
            </a:pPr>
            <a:r>
              <a:rPr lang="en-US" sz="2400" b="1" dirty="0" smtClean="0"/>
              <a:t>Your thought is the invisible link to the Universal Mind</a:t>
            </a:r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2" name="Picture 4" descr="C:\Documents and Settings\Peter C. Rogers\Local Settings\Temporary Internet Files\Content.IE5\M0VPXDY8\MCj0440114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2895600"/>
            <a:ext cx="2667000" cy="1967552"/>
          </a:xfrm>
          <a:prstGeom prst="rect">
            <a:avLst/>
          </a:prstGeom>
          <a:noFill/>
        </p:spPr>
      </p:pic>
      <p:pic>
        <p:nvPicPr>
          <p:cNvPr id="2053" name="Picture 5" descr="C:\Documents and Settings\Peter C. Rogers\Local Settings\Temporary Internet Files\Content.IE5\ME2O0LVN\MCj043380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1524000"/>
            <a:ext cx="1219200" cy="1219200"/>
          </a:xfrm>
          <a:prstGeom prst="rect">
            <a:avLst/>
          </a:prstGeom>
          <a:noFill/>
        </p:spPr>
      </p:pic>
      <p:pic>
        <p:nvPicPr>
          <p:cNvPr id="2054" name="Picture 6" descr="C:\Documents and Settings\Peter C. Rogers\Local Settings\Temporary Internet Files\Content.IE5\HV31Q9W5\MCj0433815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447800"/>
            <a:ext cx="1219200" cy="1219200"/>
          </a:xfrm>
          <a:prstGeom prst="rect">
            <a:avLst/>
          </a:prstGeom>
          <a:noFill/>
        </p:spPr>
      </p:pic>
      <p:pic>
        <p:nvPicPr>
          <p:cNvPr id="2057" name="Picture 9" descr="C:\Documents and Settings\Peter C. Rogers\Local Settings\Temporary Internet Files\Content.IE5\M0VPXDY8\MCj0441994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0" y="2971800"/>
            <a:ext cx="1308100" cy="1854200"/>
          </a:xfrm>
          <a:prstGeom prst="rect">
            <a:avLst/>
          </a:prstGeom>
          <a:noFill/>
        </p:spPr>
      </p:pic>
      <p:pic>
        <p:nvPicPr>
          <p:cNvPr id="2063" name="Picture 15" descr="C:\Documents and Settings\Peter C. Rogers\Local Settings\Temporary Internet Files\Content.IE5\ME2O0LVN\MCj0441970000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19200" y="3581400"/>
            <a:ext cx="1838325" cy="666750"/>
          </a:xfrm>
          <a:prstGeom prst="rect">
            <a:avLst/>
          </a:prstGeom>
          <a:noFill/>
        </p:spPr>
      </p:pic>
      <p:pic>
        <p:nvPicPr>
          <p:cNvPr id="2062" name="Picture 14" descr="C:\Documents and Settings\Peter C. Rogers\Local Settings\Temporary Internet Files\Content.IE5\HDI0Q5IX\MCj0441982000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57600" y="5943600"/>
            <a:ext cx="1892300" cy="650875"/>
          </a:xfrm>
          <a:prstGeom prst="rect">
            <a:avLst/>
          </a:prstGeom>
          <a:noFill/>
        </p:spPr>
      </p:pic>
      <p:pic>
        <p:nvPicPr>
          <p:cNvPr id="19" name="Picture 18" descr="Truth Dynamics Logo.jpe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458200" y="6400800"/>
            <a:ext cx="48768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Eighteen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The Law of Attraction</a:t>
            </a:r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sz="2400" b="1" dirty="0" smtClean="0"/>
              <a:t>Like attracts like on the mental plane</a:t>
            </a:r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Mental vibrations respond to their vibratory frequency</a:t>
            </a:r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2612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84" name="Picture 12" descr="C:\Documents and Settings\Peter C. Rogers\Local Settings\Temporary Internet Files\Content.IE5\HV31Q9W5\MCj0234541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524000"/>
            <a:ext cx="762000" cy="1371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86" name="Picture 14" descr="C:\Documents and Settings\Peter C. Rogers\Local Settings\Temporary Internet Files\Content.IE5\M0VPXDY8\MCj0197839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2971800"/>
            <a:ext cx="3505200" cy="2514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88" name="Picture 16" descr="C:\Documents and Settings\Peter C. Rogers\Local Settings\Temporary Internet Files\Content.IE5\ME2O0LVN\MCj0351855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53400" y="1524000"/>
            <a:ext cx="777844" cy="12958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89" name="Picture 17" descr="C:\Documents and Settings\Peter C. Rogers\Local Settings\Temporary Internet Files\Content.IE5\HV31Q9W5\MCj0339892000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47800" y="3048000"/>
            <a:ext cx="1905000" cy="23563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9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Eighteen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800" b="1" dirty="0" smtClean="0"/>
              <a:t>The Law of Attraction</a:t>
            </a:r>
          </a:p>
          <a:p>
            <a:pPr algn="ctr">
              <a:buNone/>
            </a:pPr>
            <a:endParaRPr lang="en-US" sz="1600" b="1" dirty="0" smtClean="0"/>
          </a:p>
          <a:p>
            <a:pPr algn="just"/>
            <a:r>
              <a:rPr lang="en-US" sz="2400" b="1" dirty="0" smtClean="0"/>
              <a:t>Thought is the energy which the Law of Attraction is brought into operation.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The Universal Mind is static.  Your thoughts are dynamic mind in action.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Power depends upon consciousness of power.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The use of power depends upon your attention and your degree of attention determines your capacity of knowledge. </a:t>
            </a:r>
          </a:p>
          <a:p>
            <a:pPr algn="just"/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324600"/>
            <a:ext cx="508000" cy="38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99" name="Picture 3" descr="C:\Documents and Settings\Peter C. Rogers\Local Settings\Temporary Internet Files\Content.IE5\ME2O0LVN\MCj0441423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1524000"/>
            <a:ext cx="914400" cy="914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0" name="Picture 4" descr="C:\Documents and Settings\Peter C. Rogers\Local Settings\Temporary Internet Files\Content.IE5\HV31Q9W5\MCj0441501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447800"/>
            <a:ext cx="914400" cy="914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3" name="Picture 7" descr="C:\Documents and Settings\Peter C. Rogers\Local Settings\Temporary Internet Files\Content.IE5\HDI0Q5IX\MPj04372070000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24200" y="3810000"/>
            <a:ext cx="533400" cy="533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5" name="Picture 9" descr="C:\Documents and Settings\Peter C. Rogers\Local Settings\Temporary Internet Files\Content.IE5\HV31Q9W5\MCj0368220000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14800" y="2819400"/>
            <a:ext cx="607771" cy="5879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10" name="Picture 14" descr="C:\Documents and Settings\Peter C. Rogers\Local Settings\Temporary Internet Files\Content.IE5\HDI0Q5IX\MPj04392440000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10400" y="4267200"/>
            <a:ext cx="990600" cy="66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12" name="Picture 16" descr="C:\Documents and Settings\Peter C. Rogers\Local Settings\Temporary Internet Files\Content.IE5\HDI0Q5IX\MCj02002790000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43200" y="5715000"/>
            <a:ext cx="750478" cy="8478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Eighteen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5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The Law of Attraction</a:t>
            </a:r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sz="2400" b="1" dirty="0" smtClean="0"/>
              <a:t>The incentive of attention is interest</a:t>
            </a:r>
          </a:p>
          <a:p>
            <a:pPr algn="ctr">
              <a:buNone/>
            </a:pPr>
            <a:endParaRPr lang="en-US" sz="2400" b="1" dirty="0" smtClean="0"/>
          </a:p>
          <a:p>
            <a:pPr algn="just"/>
            <a:r>
              <a:rPr lang="en-US" sz="2400" b="1" dirty="0" smtClean="0"/>
              <a:t>The greater the interest, the greater the attention.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The greater the attention, the greater the interest.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This interest will attract more attention.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This attention will produce more interest</a:t>
            </a:r>
          </a:p>
          <a:p>
            <a:pPr algn="just"/>
            <a:endParaRPr lang="en-US" sz="2400" b="1" dirty="0" smtClean="0"/>
          </a:p>
          <a:p>
            <a:pPr algn="ctr">
              <a:buNone/>
            </a:pPr>
            <a:r>
              <a:rPr lang="en-US" sz="2400" b="1" i="1" dirty="0" smtClean="0">
                <a:solidFill>
                  <a:srgbClr val="FF0000"/>
                </a:solidFill>
                <a:latin typeface="Baskerville Old Face" pitchFamily="18" charset="0"/>
              </a:rPr>
              <a:t>“What gets your attention will get you”</a:t>
            </a:r>
            <a:endParaRPr lang="en-US" sz="2400" b="1" i="1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10600" y="6477000"/>
            <a:ext cx="400050" cy="228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6" name="Picture 6" descr="C:\Documents and Settings\Peter C. Rogers\Local Settings\Temporary Internet Files\Content.IE5\HV31Q9W5\MCj0332682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267200"/>
            <a:ext cx="2286000" cy="9966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129" name="Picture 9" descr="C:\Documents and Settings\Peter C. Rogers\Local Settings\Temporary Internet Files\Content.IE5\ME2O0LVN\MCBD09377_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1524001"/>
            <a:ext cx="1155856" cy="114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30" name="Picture 10" descr="C:\Documents and Settings\Peter C. Rogers\Local Settings\Temporary Internet Files\Content.IE5\HV31Q9W5\MCBD09378_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39009" y="1524001"/>
            <a:ext cx="1249238" cy="12191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34" name="Picture 14" descr="C:\Documents and Settings\Peter C. Rogers\Local Settings\Temporary Internet Files\Content.IE5\HV31Q9W5\MCj0378983000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400" y="6019800"/>
            <a:ext cx="676888" cy="6844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Eighteen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534400" cy="462560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The Law of Attraction</a:t>
            </a:r>
          </a:p>
          <a:p>
            <a:pPr algn="ctr">
              <a:buNone/>
            </a:pPr>
            <a:endParaRPr lang="en-US" sz="1600" b="1" dirty="0" smtClean="0"/>
          </a:p>
          <a:p>
            <a:pPr algn="just"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                                                               </a:t>
            </a:r>
            <a:r>
              <a:rPr lang="en-US" b="1" dirty="0" smtClean="0">
                <a:solidFill>
                  <a:srgbClr val="FF0000"/>
                </a:solidFill>
                <a:latin typeface="Berlin Sans FB" pitchFamily="34" charset="0"/>
              </a:rPr>
              <a:t>BE HERE NOW</a:t>
            </a:r>
          </a:p>
          <a:p>
            <a:pPr algn="ctr">
              <a:buNone/>
            </a:pPr>
            <a:endParaRPr lang="en-US" sz="2400" b="1" dirty="0" smtClean="0"/>
          </a:p>
          <a:p>
            <a:pPr algn="just">
              <a:buNone/>
            </a:pPr>
            <a:r>
              <a:rPr lang="en-US" sz="2400" b="1" dirty="0" smtClean="0"/>
              <a:t>____________________                           _______________________</a:t>
            </a:r>
          </a:p>
          <a:p>
            <a:pPr algn="just">
              <a:buNone/>
            </a:pPr>
            <a:r>
              <a:rPr lang="en-US" sz="2800" b="1" dirty="0" smtClean="0"/>
              <a:t>The Past                                                                        The Future</a:t>
            </a:r>
          </a:p>
          <a:p>
            <a:pPr algn="just"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Shame  </a:t>
            </a:r>
            <a:r>
              <a:rPr lang="en-US" sz="2400" b="1" dirty="0" smtClean="0"/>
              <a:t>                                                                                                    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Worry</a:t>
            </a:r>
          </a:p>
          <a:p>
            <a:pPr algn="just"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Nostalgia   </a:t>
            </a:r>
            <a:r>
              <a:rPr lang="en-US" sz="2400" b="1" dirty="0" smtClean="0"/>
              <a:t>                                                                                                 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Fear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Fear   </a:t>
            </a:r>
            <a:r>
              <a:rPr lang="en-US" sz="2400" b="1" dirty="0" smtClean="0"/>
              <a:t>                                          </a:t>
            </a:r>
            <a:r>
              <a:rPr lang="en-US" sz="3600" b="1" dirty="0" smtClean="0">
                <a:solidFill>
                  <a:srgbClr val="FF0000"/>
                </a:solidFill>
                <a:latin typeface="Berlin Sans FB" pitchFamily="34" charset="0"/>
              </a:rPr>
              <a:t>NOW </a:t>
            </a:r>
            <a:r>
              <a:rPr lang="en-US" sz="3600" b="1" dirty="0" smtClean="0">
                <a:solidFill>
                  <a:srgbClr val="FF0000"/>
                </a:solidFill>
              </a:rPr>
              <a:t>   </a:t>
            </a:r>
            <a:r>
              <a:rPr lang="en-US" sz="2400" b="1" dirty="0" smtClean="0"/>
              <a:t>                                  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Anxiety</a:t>
            </a:r>
          </a:p>
          <a:p>
            <a:pPr algn="just"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Bad Programming                                                    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Wasteful Thoughts</a:t>
            </a:r>
            <a:endParaRPr lang="en-US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2672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8" name="Straight Connector 7"/>
          <p:cNvCxnSpPr/>
          <p:nvPr/>
        </p:nvCxnSpPr>
        <p:spPr>
          <a:xfrm rot="16200000" flipH="1">
            <a:off x="3543300" y="3695700"/>
            <a:ext cx="1066800" cy="990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4419600" y="3810000"/>
            <a:ext cx="1066800" cy="762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Right Arrow 15"/>
          <p:cNvSpPr/>
          <p:nvPr/>
        </p:nvSpPr>
        <p:spPr>
          <a:xfrm>
            <a:off x="609600" y="3581400"/>
            <a:ext cx="2971800" cy="12191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5334000" y="3581400"/>
            <a:ext cx="3429000" cy="1524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-Right-Up Arrow 21"/>
          <p:cNvSpPr/>
          <p:nvPr/>
        </p:nvSpPr>
        <p:spPr>
          <a:xfrm>
            <a:off x="3962400" y="5410200"/>
            <a:ext cx="1216152" cy="850392"/>
          </a:xfrm>
          <a:prstGeom prst="leftRight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Up-Down Arrow 25"/>
          <p:cNvSpPr/>
          <p:nvPr/>
        </p:nvSpPr>
        <p:spPr>
          <a:xfrm>
            <a:off x="4343400" y="2971800"/>
            <a:ext cx="381000" cy="1524000"/>
          </a:xfrm>
          <a:prstGeom prst="up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Eighteen</a:t>
            </a:r>
            <a:br>
              <a:rPr lang="en-US" dirty="0" smtClean="0"/>
            </a:br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599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The difference in individual lives is measured by the degree of intelligence that you manifest.</a:t>
            </a:r>
          </a:p>
          <a:p>
            <a:endParaRPr lang="en-US" b="1" dirty="0" smtClean="0"/>
          </a:p>
          <a:p>
            <a:r>
              <a:rPr lang="en-US" b="1" dirty="0" smtClean="0"/>
              <a:t>You may control other forms of intelligence by recognizing yourself as an individualization of the Universal Intelligence.</a:t>
            </a:r>
          </a:p>
          <a:p>
            <a:endParaRPr lang="en-US" b="1" dirty="0" smtClean="0"/>
          </a:p>
          <a:p>
            <a:r>
              <a:rPr lang="en-US" b="1" dirty="0" smtClean="0"/>
              <a:t>The creative power originates in the Universal.</a:t>
            </a:r>
          </a:p>
          <a:p>
            <a:endParaRPr lang="en-US" b="1" dirty="0" smtClean="0"/>
          </a:p>
          <a:p>
            <a:r>
              <a:rPr lang="en-US" b="1" dirty="0" smtClean="0"/>
              <a:t>The Universal creates form through you.</a:t>
            </a:r>
          </a:p>
          <a:p>
            <a:endParaRPr lang="en-US" b="1" dirty="0" smtClean="0"/>
          </a:p>
          <a:p>
            <a:r>
              <a:rPr lang="en-US" b="1" dirty="0" smtClean="0"/>
              <a:t>Thought is the connecting link between you and the Universal.</a:t>
            </a:r>
            <a:endParaRPr lang="en-US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Eighteen</a:t>
            </a:r>
            <a:br>
              <a:rPr lang="en-US" dirty="0" smtClean="0"/>
            </a:br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2919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The </a:t>
            </a:r>
            <a:r>
              <a:rPr lang="en-US" b="1" i="1" dirty="0" smtClean="0">
                <a:solidFill>
                  <a:srgbClr val="FFC000"/>
                </a:solidFill>
              </a:rPr>
              <a:t>Law of Love </a:t>
            </a:r>
            <a:r>
              <a:rPr lang="en-US" b="1" dirty="0" smtClean="0"/>
              <a:t>is the principle by which the means of existence is carried into effect.</a:t>
            </a:r>
          </a:p>
          <a:p>
            <a:endParaRPr lang="en-US" b="1" dirty="0" smtClean="0"/>
          </a:p>
          <a:p>
            <a:r>
              <a:rPr lang="en-US" b="1" dirty="0" smtClean="0"/>
              <a:t>The </a:t>
            </a:r>
            <a:r>
              <a:rPr lang="en-US" b="1" i="1" dirty="0" smtClean="0">
                <a:solidFill>
                  <a:srgbClr val="FFC000"/>
                </a:solidFill>
              </a:rPr>
              <a:t>Law of Growth </a:t>
            </a:r>
            <a:r>
              <a:rPr lang="en-US" b="1" dirty="0" smtClean="0"/>
              <a:t>brings this principle into expression.</a:t>
            </a:r>
          </a:p>
          <a:p>
            <a:endParaRPr lang="en-US" b="1" dirty="0" smtClean="0"/>
          </a:p>
          <a:p>
            <a:r>
              <a:rPr lang="en-US" b="1" dirty="0" smtClean="0"/>
              <a:t>The </a:t>
            </a:r>
            <a:r>
              <a:rPr lang="en-US" b="1" i="1" dirty="0" smtClean="0">
                <a:solidFill>
                  <a:srgbClr val="FFC000"/>
                </a:solidFill>
              </a:rPr>
              <a:t>Law of Growth </a:t>
            </a:r>
            <a:r>
              <a:rPr lang="en-US" b="1" dirty="0" smtClean="0"/>
              <a:t>depends upon reciprocal action.  You are complete at all times and this makes it possible for you to receive according to what you give.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What you think is thought.</a:t>
            </a:r>
          </a:p>
          <a:p>
            <a:endParaRPr lang="en-US" b="1" dirty="0" smtClean="0"/>
          </a:p>
          <a:p>
            <a:r>
              <a:rPr lang="en-US" b="1" dirty="0" smtClean="0"/>
              <a:t>You receive thought, which is substance in equilibrium and which is constantly being differentiated in form by what you think.</a:t>
            </a:r>
            <a:endParaRPr lang="en-US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400800"/>
            <a:ext cx="5334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138</TotalTime>
  <Words>608</Words>
  <Application>Microsoft Office PowerPoint</Application>
  <PresentationFormat>On-screen Show (4:3)</PresentationFormat>
  <Paragraphs>112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Master Key System Part Eighteen      “The Law of Attraction”</vt:lpstr>
      <vt:lpstr>Master Key System Part Eighteen</vt:lpstr>
      <vt:lpstr>Master Key System Part Eighteen</vt:lpstr>
      <vt:lpstr>Master Key System Part Eighteen</vt:lpstr>
      <vt:lpstr>Master Key System Part Eighteen</vt:lpstr>
      <vt:lpstr>Master Key System Part Eighteen</vt:lpstr>
      <vt:lpstr>Master Key System Part Eighteen</vt:lpstr>
      <vt:lpstr>Part Eighteen Main Points</vt:lpstr>
      <vt:lpstr>Part Eighteen Main Points</vt:lpstr>
      <vt:lpstr>Part Eighteen Study Questions</vt:lpstr>
      <vt:lpstr>Part Eighteen Study 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Key System Part Eighteen</dc:title>
  <dc:creator>Peter C. Rogers</dc:creator>
  <cp:lastModifiedBy>Peter C. Rogers</cp:lastModifiedBy>
  <cp:revision>42</cp:revision>
  <dcterms:created xsi:type="dcterms:W3CDTF">2010-02-21T19:03:37Z</dcterms:created>
  <dcterms:modified xsi:type="dcterms:W3CDTF">2012-12-21T04:39:12Z</dcterms:modified>
</cp:coreProperties>
</file>