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F89FD25D-E28A-48E9-B859-C4553BFD62BF}"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D4201-D7FB-40D5-A05F-2183FD7A485F}"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9FD25D-E28A-48E9-B859-C4553BFD62BF}"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9FD25D-E28A-48E9-B859-C4553BFD62BF}" type="datetimeFigureOut">
              <a:rPr lang="en-US" smtClean="0"/>
              <a:pPr/>
              <a:t>12/20/12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9FD25D-E28A-48E9-B859-C4553BFD62BF}"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9FD25D-E28A-48E9-B859-C4553BFD62BF}" type="datetimeFigureOut">
              <a:rPr lang="en-US" smtClean="0"/>
              <a:pPr/>
              <a:t>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AD4201-D7FB-40D5-A05F-2183FD7A48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9FD25D-E28A-48E9-B859-C4553BFD62BF}"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9FD25D-E28A-48E9-B859-C4553BFD62BF}" type="datetimeFigureOut">
              <a:rPr lang="en-US" smtClean="0"/>
              <a:pPr/>
              <a:t>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9FD25D-E28A-48E9-B859-C4553BFD62BF}" type="datetimeFigureOut">
              <a:rPr lang="en-US" smtClean="0"/>
              <a:pPr/>
              <a:t>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9FD25D-E28A-48E9-B859-C4553BFD62BF}" type="datetimeFigureOut">
              <a:rPr lang="en-US" smtClean="0"/>
              <a:pPr/>
              <a:t>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AD4201-D7FB-40D5-A05F-2183FD7A48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9FD25D-E28A-48E9-B859-C4553BFD62BF}" type="datetimeFigureOut">
              <a:rPr lang="en-US" smtClean="0"/>
              <a:pPr/>
              <a:t>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AD4201-D7FB-40D5-A05F-2183FD7A485F}"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89FD25D-E28A-48E9-B859-C4553BFD62BF}" type="datetimeFigureOut">
              <a:rPr lang="en-US" smtClean="0"/>
              <a:pPr/>
              <a:t>12/20/12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AAD4201-D7FB-40D5-A05F-2183FD7A48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89FD25D-E28A-48E9-B859-C4553BFD62BF}" type="datetimeFigureOut">
              <a:rPr lang="en-US" smtClean="0"/>
              <a:pPr/>
              <a:t>12/20/12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AAD4201-D7FB-40D5-A05F-2183FD7A48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wmf"/></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12.wmf"/><Relationship Id="rId4" Type="http://schemas.openxmlformats.org/officeDocument/2006/relationships/image" Target="../media/image11.wmf"/></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3.wmf"/></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8077200" cy="1673352"/>
          </a:xfrm>
        </p:spPr>
        <p:txBody>
          <a:bodyPr>
            <a:normAutofit fontScale="90000"/>
          </a:bodyPr>
          <a:lstStyle/>
          <a:p>
            <a:pPr algn="ctr"/>
            <a:r>
              <a:rPr lang="en-US" dirty="0" smtClean="0"/>
              <a:t>Master Key System</a:t>
            </a:r>
            <a:br>
              <a:rPr lang="en-US" dirty="0" smtClean="0"/>
            </a:br>
            <a:r>
              <a:rPr lang="en-US" dirty="0" smtClean="0"/>
              <a:t>Part Eight</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“Thought and Its Results”</a:t>
            </a:r>
            <a:endParaRPr lang="en-US" dirty="0"/>
          </a:p>
        </p:txBody>
      </p:sp>
      <p:sp>
        <p:nvSpPr>
          <p:cNvPr id="3" name="Subtitle 2"/>
          <p:cNvSpPr>
            <a:spLocks noGrp="1"/>
          </p:cNvSpPr>
          <p:nvPr>
            <p:ph type="subTitle" idx="1"/>
          </p:nvPr>
        </p:nvSpPr>
        <p:spPr>
          <a:xfrm>
            <a:off x="685800" y="5358384"/>
            <a:ext cx="8077200" cy="1499616"/>
          </a:xfrm>
        </p:spPr>
        <p:txBody>
          <a:bodyPr/>
          <a:lstStyle/>
          <a:p>
            <a:pPr algn="ctr"/>
            <a:r>
              <a:rPr lang="en-US" sz="2800" b="1" dirty="0" smtClean="0">
                <a:solidFill>
                  <a:schemeClr val="accent1">
                    <a:lumMod val="60000"/>
                    <a:lumOff val="40000"/>
                  </a:schemeClr>
                </a:solidFill>
              </a:rPr>
              <a:t>Presented </a:t>
            </a:r>
          </a:p>
          <a:p>
            <a:pPr algn="ctr"/>
            <a:r>
              <a:rPr lang="en-US" sz="2800" b="1" dirty="0" smtClean="0">
                <a:solidFill>
                  <a:schemeClr val="accent1">
                    <a:lumMod val="60000"/>
                    <a:lumOff val="40000"/>
                  </a:schemeClr>
                </a:solidFill>
              </a:rPr>
              <a:t>by</a:t>
            </a:r>
          </a:p>
          <a:p>
            <a:pPr algn="ctr"/>
            <a:r>
              <a:rPr lang="en-US" sz="2800" b="1" dirty="0" smtClean="0">
                <a:solidFill>
                  <a:schemeClr val="accent1">
                    <a:lumMod val="60000"/>
                    <a:lumOff val="40000"/>
                  </a:schemeClr>
                </a:solidFill>
              </a:rPr>
              <a:t>Dr. Peter C. Rogers, D.D</a:t>
            </a:r>
            <a:r>
              <a:rPr lang="en-US" sz="2800" b="1" smtClean="0">
                <a:solidFill>
                  <a:schemeClr val="accent1">
                    <a:lumMod val="60000"/>
                    <a:lumOff val="40000"/>
                  </a:schemeClr>
                </a:solidFill>
              </a:rPr>
              <a:t>., </a:t>
            </a:r>
            <a:r>
              <a:rPr lang="en-US" sz="2800" b="1" smtClean="0">
                <a:solidFill>
                  <a:schemeClr val="accent1">
                    <a:lumMod val="60000"/>
                    <a:lumOff val="40000"/>
                  </a:schemeClr>
                </a:solidFill>
              </a:rPr>
              <a:t>PhD.</a:t>
            </a:r>
            <a:endParaRPr lang="en-US" sz="2800" b="1" dirty="0" smtClean="0">
              <a:solidFill>
                <a:schemeClr val="accent1">
                  <a:lumMod val="60000"/>
                  <a:lumOff val="40000"/>
                </a:schemeClr>
              </a:solidFill>
            </a:endParaRPr>
          </a:p>
          <a:p>
            <a:endParaRPr lang="en-US" dirty="0"/>
          </a:p>
        </p:txBody>
      </p:sp>
      <p:pic>
        <p:nvPicPr>
          <p:cNvPr id="4" name="Picture 3" descr="Golden Key.png"/>
          <p:cNvPicPr>
            <a:picLocks noChangeAspect="1"/>
          </p:cNvPicPr>
          <p:nvPr/>
        </p:nvPicPr>
        <p:blipFill>
          <a:blip r:embed="rId2" cstate="print"/>
          <a:stretch>
            <a:fillRect/>
          </a:stretch>
        </p:blipFill>
        <p:spPr>
          <a:xfrm>
            <a:off x="2895600" y="1219200"/>
            <a:ext cx="3371850" cy="337185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0" y="6172200"/>
            <a:ext cx="1447800" cy="685800"/>
          </a:xfrm>
          <a:prstGeom prst="rect">
            <a:avLst/>
          </a:prstGeom>
          <a:ln>
            <a:noFill/>
          </a:ln>
          <a:effectLst>
            <a:softEdge rad="112500"/>
          </a:effectLst>
        </p:spPr>
      </p:pic>
      <p:pic>
        <p:nvPicPr>
          <p:cNvPr id="7" name="Picture 6" descr="C:\Documents and Settings\Peter C. Rogers\My Documents\My Pictures\Head Shots\Head Shots 001.jpg"/>
          <p:cNvPicPr>
            <a:picLocks noChangeAspect="1" noChangeArrowheads="1"/>
          </p:cNvPicPr>
          <p:nvPr/>
        </p:nvPicPr>
        <p:blipFill>
          <a:blip r:embed="rId4" cstate="print"/>
          <a:srcRect/>
          <a:stretch>
            <a:fillRect/>
          </a:stretch>
        </p:blipFill>
        <p:spPr bwMode="auto">
          <a:xfrm>
            <a:off x="7864118" y="5181600"/>
            <a:ext cx="1279882" cy="16764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 </a:t>
            </a:r>
            <a:br>
              <a:rPr lang="en-US" dirty="0" smtClean="0"/>
            </a:br>
            <a:r>
              <a:rPr lang="en-US" dirty="0" smtClean="0"/>
              <a:t>Part Eight</a:t>
            </a:r>
            <a:endParaRPr lang="en-US" dirty="0"/>
          </a:p>
        </p:txBody>
      </p:sp>
      <p:sp>
        <p:nvSpPr>
          <p:cNvPr id="3" name="Content Placeholder 2"/>
          <p:cNvSpPr>
            <a:spLocks noGrp="1"/>
          </p:cNvSpPr>
          <p:nvPr>
            <p:ph idx="1"/>
          </p:nvPr>
        </p:nvSpPr>
        <p:spPr>
          <a:xfrm>
            <a:off x="457200" y="1775191"/>
            <a:ext cx="8229600" cy="4930409"/>
          </a:xfrm>
        </p:spPr>
        <p:txBody>
          <a:bodyPr>
            <a:normAutofit lnSpcReduction="10000"/>
          </a:bodyPr>
          <a:lstStyle/>
          <a:p>
            <a:pPr algn="ctr">
              <a:buNone/>
            </a:pPr>
            <a:r>
              <a:rPr lang="en-US" sz="2800" b="1" dirty="0" smtClean="0"/>
              <a:t>Thought and Its Results</a:t>
            </a:r>
          </a:p>
          <a:p>
            <a:pPr algn="ctr">
              <a:buNone/>
            </a:pPr>
            <a:endParaRPr lang="en-US" sz="2800" b="1" dirty="0" smtClean="0"/>
          </a:p>
          <a:p>
            <a:pPr algn="ctr">
              <a:buNone/>
            </a:pPr>
            <a:endParaRPr lang="en-US" sz="1600" b="1" dirty="0" smtClean="0"/>
          </a:p>
          <a:p>
            <a:pPr algn="just"/>
            <a:r>
              <a:rPr lang="en-US" sz="2400" b="1" dirty="0" smtClean="0"/>
              <a:t>Both </a:t>
            </a:r>
            <a:r>
              <a:rPr lang="en-US" sz="2400" b="1" dirty="0" smtClean="0">
                <a:solidFill>
                  <a:srgbClr val="FF0000"/>
                </a:solidFill>
              </a:rPr>
              <a:t>Good </a:t>
            </a:r>
            <a:r>
              <a:rPr lang="en-US" sz="2400" b="1" dirty="0" smtClean="0"/>
              <a:t>and </a:t>
            </a:r>
            <a:r>
              <a:rPr lang="en-US" sz="2400" b="1" dirty="0" smtClean="0">
                <a:solidFill>
                  <a:srgbClr val="FF0000"/>
                </a:solidFill>
              </a:rPr>
              <a:t>Evil </a:t>
            </a:r>
            <a:r>
              <a:rPr lang="en-US" sz="2400" b="1" dirty="0" smtClean="0"/>
              <a:t>are the result of your thinking.</a:t>
            </a:r>
          </a:p>
          <a:p>
            <a:pPr algn="just"/>
            <a:endParaRPr lang="en-US" sz="2400" b="1" dirty="0" smtClean="0"/>
          </a:p>
          <a:p>
            <a:pPr algn="just"/>
            <a:r>
              <a:rPr lang="en-US" sz="2400" b="1" dirty="0" smtClean="0"/>
              <a:t>Thought results in action and if your thoughts are constructive and harmonious, the result will be </a:t>
            </a:r>
            <a:r>
              <a:rPr lang="en-US" sz="2400" b="1" dirty="0" smtClean="0">
                <a:solidFill>
                  <a:srgbClr val="FF0000"/>
                </a:solidFill>
              </a:rPr>
              <a:t>Good; </a:t>
            </a:r>
            <a:r>
              <a:rPr lang="en-US" sz="2400" b="1" dirty="0" smtClean="0"/>
              <a:t>if your thoughts are destructive or inharmonious, the result will be </a:t>
            </a:r>
            <a:r>
              <a:rPr lang="en-US" sz="2400" b="1" dirty="0" smtClean="0">
                <a:solidFill>
                  <a:srgbClr val="FF0000"/>
                </a:solidFill>
              </a:rPr>
              <a:t>Evil.</a:t>
            </a:r>
          </a:p>
          <a:p>
            <a:pPr algn="just"/>
            <a:endParaRPr lang="en-US" sz="2400" b="1" dirty="0" smtClean="0"/>
          </a:p>
          <a:p>
            <a:pPr algn="just"/>
            <a:r>
              <a:rPr lang="en-US" sz="2400" b="1" dirty="0" smtClean="0"/>
              <a:t>There is therefore but one law, one principle, one cause, one source of power and both </a:t>
            </a:r>
            <a:r>
              <a:rPr lang="en-US" sz="2400" b="1" dirty="0" smtClean="0">
                <a:solidFill>
                  <a:srgbClr val="FF0000"/>
                </a:solidFill>
              </a:rPr>
              <a:t>Good </a:t>
            </a:r>
            <a:r>
              <a:rPr lang="en-US" sz="2400" b="1" dirty="0" smtClean="0"/>
              <a:t>and </a:t>
            </a:r>
            <a:r>
              <a:rPr lang="en-US" sz="2400" b="1" dirty="0" smtClean="0">
                <a:solidFill>
                  <a:srgbClr val="FF0000"/>
                </a:solidFill>
              </a:rPr>
              <a:t>Evil</a:t>
            </a:r>
            <a:r>
              <a:rPr lang="en-US" sz="2400" b="1" dirty="0" smtClean="0"/>
              <a:t> are simply words that describe our action or our compliance with this law.</a:t>
            </a:r>
            <a:endParaRPr lang="en-US" sz="2400"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1033" name="Picture 9" descr="C:\Documents and Settings\Peter C. Rogers\Local Settings\Temporary Internet Files\Content.IE5\ME2O0LVN\MCj02821680000[1].wmf"/>
          <p:cNvPicPr>
            <a:picLocks noChangeAspect="1" noChangeArrowheads="1"/>
          </p:cNvPicPr>
          <p:nvPr/>
        </p:nvPicPr>
        <p:blipFill>
          <a:blip r:embed="rId4" cstate="print"/>
          <a:srcRect/>
          <a:stretch>
            <a:fillRect/>
          </a:stretch>
        </p:blipFill>
        <p:spPr bwMode="auto">
          <a:xfrm>
            <a:off x="457200" y="2590800"/>
            <a:ext cx="388898" cy="685800"/>
          </a:xfrm>
          <a:prstGeom prst="rect">
            <a:avLst/>
          </a:prstGeom>
          <a:noFill/>
        </p:spPr>
      </p:pic>
      <p:pic>
        <p:nvPicPr>
          <p:cNvPr id="18" name="Picture 9" descr="C:\Documents and Settings\Peter C. Rogers\Local Settings\Temporary Internet Files\Content.IE5\ME2O0LVN\MCj02821680000[1].wmf"/>
          <p:cNvPicPr>
            <a:picLocks noChangeAspect="1" noChangeArrowheads="1"/>
          </p:cNvPicPr>
          <p:nvPr/>
        </p:nvPicPr>
        <p:blipFill>
          <a:blip r:embed="rId4" cstate="print"/>
          <a:srcRect/>
          <a:stretch>
            <a:fillRect/>
          </a:stretch>
        </p:blipFill>
        <p:spPr bwMode="auto">
          <a:xfrm>
            <a:off x="457200" y="4953000"/>
            <a:ext cx="388898" cy="685800"/>
          </a:xfrm>
          <a:prstGeom prst="rect">
            <a:avLst/>
          </a:prstGeom>
          <a:noFill/>
        </p:spPr>
      </p:pic>
      <p:pic>
        <p:nvPicPr>
          <p:cNvPr id="19" name="Picture 9" descr="C:\Documents and Settings\Peter C. Rogers\Local Settings\Temporary Internet Files\Content.IE5\ME2O0LVN\MCj02821680000[1].wmf"/>
          <p:cNvPicPr>
            <a:picLocks noChangeAspect="1" noChangeArrowheads="1"/>
          </p:cNvPicPr>
          <p:nvPr/>
        </p:nvPicPr>
        <p:blipFill>
          <a:blip r:embed="rId4" cstate="print"/>
          <a:srcRect/>
          <a:stretch>
            <a:fillRect/>
          </a:stretch>
        </p:blipFill>
        <p:spPr bwMode="auto">
          <a:xfrm>
            <a:off x="457200" y="3276600"/>
            <a:ext cx="388898" cy="685800"/>
          </a:xfrm>
          <a:prstGeom prst="rect">
            <a:avLst/>
          </a:prstGeom>
          <a:noFill/>
        </p:spPr>
      </p:pic>
      <p:pic>
        <p:nvPicPr>
          <p:cNvPr id="1037" name="Picture 13" descr="C:\Documents and Settings\Peter C. Rogers\Local Settings\Temporary Internet Files\Content.IE5\M0VPXDY8\MCj04238480000[1].wmf"/>
          <p:cNvPicPr>
            <a:picLocks noChangeAspect="1" noChangeArrowheads="1"/>
          </p:cNvPicPr>
          <p:nvPr/>
        </p:nvPicPr>
        <p:blipFill>
          <a:blip r:embed="rId5" cstate="print"/>
          <a:srcRect/>
          <a:stretch>
            <a:fillRect/>
          </a:stretch>
        </p:blipFill>
        <p:spPr bwMode="auto">
          <a:xfrm>
            <a:off x="8228622" y="1523999"/>
            <a:ext cx="762978" cy="838201"/>
          </a:xfrm>
          <a:prstGeom prst="rect">
            <a:avLst/>
          </a:prstGeom>
          <a:ln>
            <a:noFill/>
          </a:ln>
          <a:effectLst>
            <a:outerShdw blurRad="292100" dist="139700" dir="2700000" algn="tl" rotWithShape="0">
              <a:srgbClr val="333333">
                <a:alpha val="65000"/>
              </a:srgbClr>
            </a:outerShdw>
          </a:effectLst>
        </p:spPr>
      </p:pic>
      <p:pic>
        <p:nvPicPr>
          <p:cNvPr id="1038" name="Picture 14" descr="C:\Documents and Settings\Peter C. Rogers\Local Settings\Temporary Internet Files\Content.IE5\HDI0Q5IX\MCj04244920000[1].wmf"/>
          <p:cNvPicPr>
            <a:picLocks noChangeAspect="1" noChangeArrowheads="1"/>
          </p:cNvPicPr>
          <p:nvPr/>
        </p:nvPicPr>
        <p:blipFill>
          <a:blip r:embed="rId6" cstate="print"/>
          <a:srcRect/>
          <a:stretch>
            <a:fillRect/>
          </a:stretch>
        </p:blipFill>
        <p:spPr bwMode="auto">
          <a:xfrm>
            <a:off x="152399" y="1524000"/>
            <a:ext cx="1265967" cy="7620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 </a:t>
            </a:r>
            <a:br>
              <a:rPr lang="en-US" dirty="0" smtClean="0"/>
            </a:br>
            <a:r>
              <a:rPr lang="en-US" dirty="0" smtClean="0"/>
              <a:t>Part Eight</a:t>
            </a:r>
            <a:endParaRPr lang="en-US" dirty="0"/>
          </a:p>
        </p:txBody>
      </p:sp>
      <p:sp>
        <p:nvSpPr>
          <p:cNvPr id="3" name="Content Placeholder 2"/>
          <p:cNvSpPr>
            <a:spLocks noGrp="1"/>
          </p:cNvSpPr>
          <p:nvPr>
            <p:ph idx="1"/>
          </p:nvPr>
        </p:nvSpPr>
        <p:spPr>
          <a:xfrm>
            <a:off x="457200" y="1775191"/>
            <a:ext cx="8229600" cy="4930409"/>
          </a:xfrm>
        </p:spPr>
        <p:txBody>
          <a:bodyPr>
            <a:normAutofit/>
          </a:bodyPr>
          <a:lstStyle/>
          <a:p>
            <a:pPr algn="ctr">
              <a:buNone/>
            </a:pPr>
            <a:r>
              <a:rPr lang="en-US" sz="2800" b="1" dirty="0" smtClean="0"/>
              <a:t>Thought and Its Results</a:t>
            </a:r>
          </a:p>
          <a:p>
            <a:pPr algn="ctr">
              <a:buNone/>
            </a:pPr>
            <a:endParaRPr lang="en-US" sz="1400" b="1" dirty="0" smtClean="0"/>
          </a:p>
          <a:p>
            <a:pPr algn="just"/>
            <a:r>
              <a:rPr lang="en-US" sz="2400" b="1" dirty="0" smtClean="0"/>
              <a:t>You cannot entertain weak, harmful, negative thoughts ten hours a day and expect to bring about beautiful, strong and harmonious conditions by ten minutes of strong, positive, creative thoughts.</a:t>
            </a:r>
          </a:p>
          <a:p>
            <a:pPr algn="just">
              <a:buNone/>
            </a:pPr>
            <a:endParaRPr lang="en-US" sz="2400" b="1" dirty="0" smtClean="0"/>
          </a:p>
          <a:p>
            <a:pPr algn="just"/>
            <a:endParaRPr lang="en-US" sz="2400" b="1" dirty="0" smtClean="0"/>
          </a:p>
          <a:p>
            <a:pPr algn="just"/>
            <a:r>
              <a:rPr lang="en-US" sz="2400" b="1" dirty="0" smtClean="0"/>
              <a:t>Real power comes from within.  All power that anybody can possibly use is within man, only waiting to be brought into visibility by his first recognizing it, and then affirming it as his, working it into his consciousness until he becomes one with it.</a:t>
            </a:r>
          </a:p>
          <a:p>
            <a:pPr algn="just"/>
            <a:endParaRPr lang="en-US" sz="2400" b="1" dirty="0" smtClean="0"/>
          </a:p>
          <a:p>
            <a:pPr algn="ctr">
              <a:buNone/>
            </a:pPr>
            <a:endParaRPr lang="en-US" sz="2800" b="1" dirty="0" smtClean="0"/>
          </a:p>
          <a:p>
            <a:endParaRPr lang="en-US"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1026" name="Picture 2" descr="C:\Documents and Settings\Peter C. Rogers\Local Settings\Temporary Internet Files\Content.IE5\QGQJJ5M6\MCj00786250000[1].wmf"/>
          <p:cNvPicPr>
            <a:picLocks noChangeAspect="1" noChangeArrowheads="1"/>
          </p:cNvPicPr>
          <p:nvPr/>
        </p:nvPicPr>
        <p:blipFill>
          <a:blip r:embed="rId4" cstate="print"/>
          <a:srcRect/>
          <a:stretch>
            <a:fillRect/>
          </a:stretch>
        </p:blipFill>
        <p:spPr bwMode="auto">
          <a:xfrm>
            <a:off x="533400" y="2133600"/>
            <a:ext cx="321702" cy="976553"/>
          </a:xfrm>
          <a:prstGeom prst="rect">
            <a:avLst/>
          </a:prstGeom>
          <a:noFill/>
        </p:spPr>
      </p:pic>
      <p:pic>
        <p:nvPicPr>
          <p:cNvPr id="1027" name="Picture 3" descr="C:\Documents and Settings\Peter C. Rogers\Local Settings\Temporary Internet Files\Content.IE5\QGQJJ5M6\MCj00786250000[1].wmf"/>
          <p:cNvPicPr>
            <a:picLocks noChangeAspect="1" noChangeArrowheads="1"/>
          </p:cNvPicPr>
          <p:nvPr/>
        </p:nvPicPr>
        <p:blipFill>
          <a:blip r:embed="rId4" cstate="print"/>
          <a:srcRect/>
          <a:stretch>
            <a:fillRect/>
          </a:stretch>
        </p:blipFill>
        <p:spPr bwMode="auto">
          <a:xfrm>
            <a:off x="533400" y="4419600"/>
            <a:ext cx="321702" cy="976553"/>
          </a:xfrm>
          <a:prstGeom prst="rect">
            <a:avLst/>
          </a:prstGeom>
          <a:noFill/>
        </p:spPr>
      </p:pic>
      <p:pic>
        <p:nvPicPr>
          <p:cNvPr id="1030" name="Picture 6" descr="C:\Documents and Settings\Peter C. Rogers\Local Settings\Temporary Internet Files\Content.IE5\A65NJZF3\MCj04420010000[1].png"/>
          <p:cNvPicPr>
            <a:picLocks noChangeAspect="1" noChangeArrowheads="1"/>
          </p:cNvPicPr>
          <p:nvPr/>
        </p:nvPicPr>
        <p:blipFill>
          <a:blip r:embed="rId5" cstate="print"/>
          <a:srcRect/>
          <a:stretch>
            <a:fillRect/>
          </a:stretch>
        </p:blipFill>
        <p:spPr bwMode="auto">
          <a:xfrm>
            <a:off x="5562600" y="3581400"/>
            <a:ext cx="1066628" cy="10666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Master Key System </a:t>
            </a:r>
            <a:br>
              <a:rPr lang="en-US" dirty="0" smtClean="0"/>
            </a:br>
            <a:r>
              <a:rPr lang="en-US" dirty="0" smtClean="0"/>
              <a:t>Part Eight</a:t>
            </a:r>
            <a:endParaRPr lang="en-US" dirty="0"/>
          </a:p>
        </p:txBody>
      </p:sp>
      <p:sp>
        <p:nvSpPr>
          <p:cNvPr id="3" name="Content Placeholder 2"/>
          <p:cNvSpPr>
            <a:spLocks noGrp="1"/>
          </p:cNvSpPr>
          <p:nvPr>
            <p:ph idx="1"/>
          </p:nvPr>
        </p:nvSpPr>
        <p:spPr>
          <a:xfrm>
            <a:off x="457200" y="1752600"/>
            <a:ext cx="8458200" cy="4648200"/>
          </a:xfrm>
        </p:spPr>
        <p:txBody>
          <a:bodyPr>
            <a:normAutofit/>
          </a:bodyPr>
          <a:lstStyle/>
          <a:p>
            <a:pPr algn="ctr">
              <a:buNone/>
            </a:pPr>
            <a:r>
              <a:rPr lang="en-US" sz="2800" b="1" dirty="0" smtClean="0"/>
              <a:t>Thought and Its Results</a:t>
            </a:r>
          </a:p>
          <a:p>
            <a:pPr algn="ctr">
              <a:buNone/>
            </a:pPr>
            <a:endParaRPr lang="en-US" sz="2800" b="1" dirty="0" smtClean="0"/>
          </a:p>
          <a:p>
            <a:pPr algn="ctr">
              <a:buNone/>
            </a:pPr>
            <a:endParaRPr lang="en-US" sz="1400" b="1" dirty="0" smtClean="0"/>
          </a:p>
          <a:p>
            <a:pPr algn="just"/>
            <a:r>
              <a:rPr lang="en-US" sz="2800" b="1" dirty="0" smtClean="0"/>
              <a:t>If you have been faithful to your ideal, you will hear the call when circumstances are ready to materialize your plans and results will correspond in the exact ratio of your fidelity to your ideal. The ideal steadily held is what pre-determines and attracts the necessary conditions for its fulfillment.</a:t>
            </a:r>
          </a:p>
          <a:p>
            <a:pPr>
              <a:buNone/>
            </a:pPr>
            <a:endParaRPr lang="en-US"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2050" name="Picture 2" descr="C:\Documents and Settings\Peter C. Rogers\Local Settings\Temporary Internet Files\Content.IE5\QGQJJ5M6\MCj04343890000[1].wmf"/>
          <p:cNvPicPr>
            <a:picLocks noChangeAspect="1" noChangeArrowheads="1"/>
          </p:cNvPicPr>
          <p:nvPr/>
        </p:nvPicPr>
        <p:blipFill>
          <a:blip r:embed="rId4" cstate="print"/>
          <a:srcRect/>
          <a:stretch>
            <a:fillRect/>
          </a:stretch>
        </p:blipFill>
        <p:spPr bwMode="auto">
          <a:xfrm>
            <a:off x="7467600" y="1676400"/>
            <a:ext cx="1272569" cy="1143000"/>
          </a:xfrm>
          <a:prstGeom prst="rect">
            <a:avLst/>
          </a:prstGeom>
          <a:noFill/>
        </p:spPr>
      </p:pic>
      <p:pic>
        <p:nvPicPr>
          <p:cNvPr id="2051" name="Picture 3" descr="C:\Documents and Settings\Peter C. Rogers\Local Settings\Temporary Internet Files\Content.IE5\QGQJJ5M6\MCBD19984_0000[1].wmf"/>
          <p:cNvPicPr>
            <a:picLocks noChangeAspect="1" noChangeArrowheads="1"/>
          </p:cNvPicPr>
          <p:nvPr/>
        </p:nvPicPr>
        <p:blipFill>
          <a:blip r:embed="rId5" cstate="print"/>
          <a:srcRect/>
          <a:stretch>
            <a:fillRect/>
          </a:stretch>
        </p:blipFill>
        <p:spPr bwMode="auto">
          <a:xfrm>
            <a:off x="304800" y="1524000"/>
            <a:ext cx="1295400" cy="1353554"/>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Eight</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854209"/>
          </a:xfrm>
        </p:spPr>
        <p:txBody>
          <a:bodyPr>
            <a:normAutofit fontScale="85000" lnSpcReduction="20000"/>
          </a:bodyPr>
          <a:lstStyle/>
          <a:p>
            <a:pPr algn="just"/>
            <a:r>
              <a:rPr lang="en-US" b="1" dirty="0" smtClean="0"/>
              <a:t>The imagination is a form of constructive thought. It is the light by which you can penetrate new worlds of thought and experience.</a:t>
            </a:r>
          </a:p>
          <a:p>
            <a:pPr algn="just"/>
            <a:endParaRPr lang="en-US" b="1" dirty="0" smtClean="0"/>
          </a:p>
          <a:p>
            <a:pPr algn="just"/>
            <a:r>
              <a:rPr lang="en-US" b="1" dirty="0" smtClean="0"/>
              <a:t>The cultivation of the imagination leads to the development of your future.</a:t>
            </a:r>
          </a:p>
          <a:p>
            <a:pPr algn="just"/>
            <a:endParaRPr lang="en-US" b="1" dirty="0" smtClean="0"/>
          </a:p>
          <a:p>
            <a:pPr algn="just"/>
            <a:r>
              <a:rPr lang="en-US" b="1" dirty="0" smtClean="0"/>
              <a:t>The imagination may be cultivated by exercise.</a:t>
            </a:r>
          </a:p>
          <a:p>
            <a:pPr algn="just"/>
            <a:endParaRPr lang="en-US" b="1" dirty="0" smtClean="0"/>
          </a:p>
          <a:p>
            <a:pPr algn="just"/>
            <a:r>
              <a:rPr lang="en-US" b="1" dirty="0" smtClean="0"/>
              <a:t>Day dreaming is a form of mental dissipation but imagination is a form of constructive thought.</a:t>
            </a:r>
          </a:p>
          <a:p>
            <a:pPr algn="just"/>
            <a:endParaRPr lang="en-US" b="1" dirty="0" smtClean="0"/>
          </a:p>
          <a:p>
            <a:pPr algn="just"/>
            <a:r>
              <a:rPr lang="en-US" b="1" dirty="0" smtClean="0"/>
              <a:t>Mistakes are the result of ignorance.</a:t>
            </a:r>
          </a:p>
          <a:p>
            <a:endParaRPr lang="en-US" b="1"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3074" name="Picture 2"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1600200"/>
            <a:ext cx="563563" cy="785912"/>
          </a:xfrm>
          <a:prstGeom prst="rect">
            <a:avLst/>
          </a:prstGeom>
          <a:noFill/>
        </p:spPr>
      </p:pic>
      <p:pic>
        <p:nvPicPr>
          <p:cNvPr id="3075" name="Picture 3"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457200" y="2971800"/>
            <a:ext cx="530479" cy="739775"/>
          </a:xfrm>
          <a:prstGeom prst="rect">
            <a:avLst/>
          </a:prstGeom>
          <a:noFill/>
        </p:spPr>
      </p:pic>
      <p:pic>
        <p:nvPicPr>
          <p:cNvPr id="3076" name="Picture 4"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4572000"/>
            <a:ext cx="546416" cy="762000"/>
          </a:xfrm>
          <a:prstGeom prst="rect">
            <a:avLst/>
          </a:prstGeom>
          <a:noFill/>
        </p:spPr>
      </p:pic>
      <p:pic>
        <p:nvPicPr>
          <p:cNvPr id="3077" name="Picture 5"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3810000"/>
            <a:ext cx="533400" cy="743848"/>
          </a:xfrm>
          <a:prstGeom prst="rect">
            <a:avLst/>
          </a:prstGeom>
          <a:noFill/>
        </p:spPr>
      </p:pic>
      <p:pic>
        <p:nvPicPr>
          <p:cNvPr id="3078" name="Picture 6"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457200" y="5562600"/>
            <a:ext cx="457200" cy="637584"/>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Eight</a:t>
            </a:r>
            <a:br>
              <a:rPr lang="en-US" dirty="0" smtClean="0"/>
            </a:br>
            <a:r>
              <a:rPr lang="en-US" dirty="0" smtClean="0"/>
              <a:t>Main Points</a:t>
            </a:r>
            <a:endParaRPr lang="en-US" dirty="0"/>
          </a:p>
        </p:txBody>
      </p:sp>
      <p:sp>
        <p:nvSpPr>
          <p:cNvPr id="3" name="Content Placeholder 2"/>
          <p:cNvSpPr>
            <a:spLocks noGrp="1"/>
          </p:cNvSpPr>
          <p:nvPr>
            <p:ph idx="1"/>
          </p:nvPr>
        </p:nvSpPr>
        <p:spPr>
          <a:xfrm>
            <a:off x="457200" y="1775191"/>
            <a:ext cx="8229600" cy="4854209"/>
          </a:xfrm>
        </p:spPr>
        <p:txBody>
          <a:bodyPr>
            <a:normAutofit fontScale="92500" lnSpcReduction="10000"/>
          </a:bodyPr>
          <a:lstStyle/>
          <a:p>
            <a:r>
              <a:rPr lang="en-US" sz="2800" b="1" dirty="0" smtClean="0"/>
              <a:t>Knowledge is the result of mans’ ability to think.</a:t>
            </a:r>
          </a:p>
          <a:p>
            <a:endParaRPr lang="en-US" sz="2800" b="1" dirty="0" smtClean="0"/>
          </a:p>
          <a:p>
            <a:r>
              <a:rPr lang="en-US" sz="2800" b="1" dirty="0" smtClean="0"/>
              <a:t>Mind is the ever moving force that successful men secure the people and circumstances necessary to complete their plans.</a:t>
            </a:r>
          </a:p>
          <a:p>
            <a:endParaRPr lang="en-US" sz="2800" b="1" dirty="0" smtClean="0"/>
          </a:p>
          <a:p>
            <a:r>
              <a:rPr lang="en-US" sz="2800" b="1" dirty="0" smtClean="0"/>
              <a:t>The ideal held steadily in mind attracts the necessary conditions for its fulfillment.</a:t>
            </a:r>
          </a:p>
          <a:p>
            <a:pPr>
              <a:buNone/>
            </a:pPr>
            <a:endParaRPr lang="en-US" sz="2800" b="1" dirty="0" smtClean="0"/>
          </a:p>
          <a:p>
            <a:r>
              <a:rPr lang="en-US" sz="2800" b="1" dirty="0" smtClean="0"/>
              <a:t>Keen analytical observation leads to the development of imagination, insight and perception.</a:t>
            </a:r>
          </a:p>
          <a:p>
            <a:endParaRPr lang="en-US" sz="2800" b="1" dirty="0" smtClean="0"/>
          </a:p>
          <a:p>
            <a:r>
              <a:rPr lang="en-US" sz="2800" b="1" dirty="0" smtClean="0"/>
              <a:t>Those traits lead to wealth and harmony.</a:t>
            </a:r>
          </a:p>
          <a:p>
            <a:endParaRPr lang="en-US" dirty="0" smtClean="0"/>
          </a:p>
          <a:p>
            <a:endParaRPr lang="en-US" dirty="0"/>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pic>
        <p:nvPicPr>
          <p:cNvPr id="4098" name="Picture 2"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5867400"/>
            <a:ext cx="563562" cy="785910"/>
          </a:xfrm>
          <a:prstGeom prst="rect">
            <a:avLst/>
          </a:prstGeom>
          <a:noFill/>
        </p:spPr>
      </p:pic>
      <p:pic>
        <p:nvPicPr>
          <p:cNvPr id="4099" name="Picture 3"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4800600"/>
            <a:ext cx="623825" cy="869950"/>
          </a:xfrm>
          <a:prstGeom prst="rect">
            <a:avLst/>
          </a:prstGeom>
          <a:noFill/>
        </p:spPr>
      </p:pic>
      <p:pic>
        <p:nvPicPr>
          <p:cNvPr id="4100" name="Picture 4"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59442" y="3810000"/>
            <a:ext cx="585120" cy="815974"/>
          </a:xfrm>
          <a:prstGeom prst="rect">
            <a:avLst/>
          </a:prstGeom>
          <a:noFill/>
        </p:spPr>
      </p:pic>
      <p:pic>
        <p:nvPicPr>
          <p:cNvPr id="4101" name="Picture 5"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381000" y="2362200"/>
            <a:ext cx="569183" cy="793750"/>
          </a:xfrm>
          <a:prstGeom prst="rect">
            <a:avLst/>
          </a:prstGeom>
          <a:noFill/>
        </p:spPr>
      </p:pic>
      <p:pic>
        <p:nvPicPr>
          <p:cNvPr id="4102" name="Picture 6" descr="C:\Documents and Settings\Peter C. Rogers\Local Settings\Temporary Internet Files\Content.IE5\0O19HT19\MCj04418800000[1].wmf"/>
          <p:cNvPicPr>
            <a:picLocks noChangeAspect="1" noChangeArrowheads="1"/>
          </p:cNvPicPr>
          <p:nvPr/>
        </p:nvPicPr>
        <p:blipFill>
          <a:blip r:embed="rId4" cstate="print"/>
          <a:srcRect/>
          <a:stretch>
            <a:fillRect/>
          </a:stretch>
        </p:blipFill>
        <p:spPr bwMode="auto">
          <a:xfrm>
            <a:off x="457200" y="1676400"/>
            <a:ext cx="539083" cy="75177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Eight</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600200"/>
            <a:ext cx="8229600" cy="5105399"/>
          </a:xfrm>
        </p:spPr>
        <p:txBody>
          <a:bodyPr>
            <a:normAutofit fontScale="70000" lnSpcReduction="20000"/>
          </a:bodyPr>
          <a:lstStyle/>
          <a:p>
            <a:pPr marL="633222" indent="-514350" algn="just">
              <a:buAutoNum type="arabicPeriod" startAt="71"/>
            </a:pPr>
            <a:r>
              <a:rPr lang="en-US" b="1" dirty="0" smtClean="0"/>
              <a:t>What is the imagination</a:t>
            </a:r>
            <a:r>
              <a:rPr lang="en-US" b="1" i="1" dirty="0" smtClean="0"/>
              <a:t>?</a:t>
            </a:r>
            <a:r>
              <a:rPr lang="en-US" b="1" i="1" dirty="0" smtClean="0">
                <a:solidFill>
                  <a:srgbClr val="FFC000"/>
                </a:solidFill>
              </a:rPr>
              <a:t>  A form of constructive thought.  The light by which we penetrate new worlds of thought and experience. The mighty instrument by which every inventor or discoverer opened the way from precedent to experience.</a:t>
            </a:r>
          </a:p>
          <a:p>
            <a:pPr marL="633222" indent="-514350" algn="just">
              <a:buAutoNum type="arabicPeriod" startAt="71"/>
            </a:pPr>
            <a:endParaRPr lang="en-US" b="1" dirty="0" smtClean="0"/>
          </a:p>
          <a:p>
            <a:pPr marL="633222" indent="-514350" algn="just">
              <a:buAutoNum type="arabicPeriod" startAt="71"/>
            </a:pPr>
            <a:r>
              <a:rPr lang="en-US" b="1" dirty="0" smtClean="0"/>
              <a:t>What is the result of imagination?  </a:t>
            </a:r>
            <a:r>
              <a:rPr lang="en-US" b="1" i="1" dirty="0" smtClean="0">
                <a:solidFill>
                  <a:srgbClr val="FFC000"/>
                </a:solidFill>
              </a:rPr>
              <a:t>The cultivation of the imagination leads to the development of the ideal out of which your future will emerge.</a:t>
            </a:r>
          </a:p>
          <a:p>
            <a:pPr marL="633222" indent="-514350" algn="just">
              <a:buAutoNum type="arabicPeriod" startAt="71"/>
            </a:pPr>
            <a:endParaRPr lang="en-US" b="1" dirty="0" smtClean="0"/>
          </a:p>
          <a:p>
            <a:pPr marL="633222" indent="-514350" algn="just">
              <a:buAutoNum type="arabicPeriod" startAt="71"/>
            </a:pPr>
            <a:r>
              <a:rPr lang="en-US" b="1" dirty="0" smtClean="0"/>
              <a:t> How may it be cultivated?  </a:t>
            </a:r>
            <a:r>
              <a:rPr lang="en-US" b="1" i="1" dirty="0" smtClean="0">
                <a:solidFill>
                  <a:srgbClr val="FFC000"/>
                </a:solidFill>
              </a:rPr>
              <a:t>By exercise; it must be supplied with nourishment or it cannot live.</a:t>
            </a:r>
          </a:p>
          <a:p>
            <a:pPr marL="633222" indent="-514350" algn="just">
              <a:buAutoNum type="arabicPeriod" startAt="71"/>
            </a:pPr>
            <a:endParaRPr lang="en-US" b="1" dirty="0" smtClean="0"/>
          </a:p>
          <a:p>
            <a:pPr marL="633222" indent="-514350" algn="just">
              <a:buAutoNum type="arabicPeriod" startAt="71"/>
            </a:pPr>
            <a:r>
              <a:rPr lang="en-US" b="1" dirty="0" smtClean="0"/>
              <a:t> How does imagination differ from day dreaming?  </a:t>
            </a:r>
            <a:r>
              <a:rPr lang="en-US" b="1" i="1" dirty="0" smtClean="0">
                <a:solidFill>
                  <a:srgbClr val="FFC000"/>
                </a:solidFill>
              </a:rPr>
              <a:t>Day dreaming is a form of mental dissipation, while imagination is a form of constructive thought which must precede every constructive action.</a:t>
            </a:r>
          </a:p>
          <a:p>
            <a:pPr marL="633222" indent="-514350" algn="just">
              <a:buAutoNum type="arabicPeriod" startAt="71"/>
            </a:pPr>
            <a:endParaRPr lang="en-US" b="1" dirty="0" smtClean="0"/>
          </a:p>
          <a:p>
            <a:pPr marL="633222" indent="-514350" algn="just">
              <a:buAutoNum type="arabicPeriod" startAt="71"/>
            </a:pPr>
            <a:r>
              <a:rPr lang="en-US" b="1" dirty="0" smtClean="0"/>
              <a:t> What are mistakes?  </a:t>
            </a:r>
            <a:r>
              <a:rPr lang="en-US" b="1" i="1" dirty="0" smtClean="0">
                <a:solidFill>
                  <a:srgbClr val="FFC000"/>
                </a:solidFill>
              </a:rPr>
              <a:t>The result of ignorance.</a:t>
            </a:r>
            <a:endParaRPr lang="en-US"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Part Eight</a:t>
            </a:r>
            <a:br>
              <a:rPr lang="en-US" dirty="0" smtClean="0"/>
            </a:br>
            <a:r>
              <a:rPr lang="en-US" dirty="0" smtClean="0"/>
              <a:t>Study Questions</a:t>
            </a:r>
            <a:endParaRPr lang="en-US" dirty="0"/>
          </a:p>
        </p:txBody>
      </p:sp>
      <p:sp>
        <p:nvSpPr>
          <p:cNvPr id="3" name="Content Placeholder 2"/>
          <p:cNvSpPr>
            <a:spLocks noGrp="1"/>
          </p:cNvSpPr>
          <p:nvPr>
            <p:ph idx="1"/>
          </p:nvPr>
        </p:nvSpPr>
        <p:spPr>
          <a:xfrm>
            <a:off x="457200" y="1524000"/>
            <a:ext cx="8229600" cy="5181599"/>
          </a:xfrm>
        </p:spPr>
        <p:txBody>
          <a:bodyPr>
            <a:normAutofit fontScale="70000" lnSpcReduction="20000"/>
          </a:bodyPr>
          <a:lstStyle/>
          <a:p>
            <a:pPr marL="633222" indent="-514350" algn="just">
              <a:buAutoNum type="arabicPeriod" startAt="76"/>
            </a:pPr>
            <a:endParaRPr lang="en-US" b="1" dirty="0" smtClean="0"/>
          </a:p>
          <a:p>
            <a:pPr marL="633222" indent="-514350" algn="just">
              <a:buAutoNum type="arabicPeriod" startAt="76"/>
            </a:pPr>
            <a:r>
              <a:rPr lang="en-US" sz="3400" b="1" dirty="0" smtClean="0"/>
              <a:t>What is knowledge?  </a:t>
            </a:r>
            <a:r>
              <a:rPr lang="en-US" sz="3400" b="1" i="1" dirty="0" smtClean="0">
                <a:solidFill>
                  <a:srgbClr val="FFC000"/>
                </a:solidFill>
              </a:rPr>
              <a:t>The result of man’s ability to think.</a:t>
            </a:r>
          </a:p>
          <a:p>
            <a:pPr marL="633222" indent="-514350" algn="just">
              <a:buAutoNum type="arabicPeriod" startAt="76"/>
            </a:pPr>
            <a:endParaRPr lang="en-US" sz="3400" b="1" i="1" dirty="0" smtClean="0">
              <a:solidFill>
                <a:srgbClr val="FFC000"/>
              </a:solidFill>
            </a:endParaRPr>
          </a:p>
          <a:p>
            <a:pPr marL="633222" indent="-514350" algn="just">
              <a:buAutoNum type="arabicPeriod" startAt="76"/>
            </a:pPr>
            <a:r>
              <a:rPr lang="en-US" sz="3400" b="1" dirty="0" smtClean="0"/>
              <a:t> What is the power with which successful men build?  </a:t>
            </a:r>
            <a:r>
              <a:rPr lang="en-US" sz="3400" b="1" i="1" dirty="0" smtClean="0">
                <a:solidFill>
                  <a:srgbClr val="FFC000"/>
                </a:solidFill>
              </a:rPr>
              <a:t>Mind is the very moving force with which they secure the persons and circumstances necessary to complete their plans.</a:t>
            </a:r>
          </a:p>
          <a:p>
            <a:pPr marL="633222" indent="-514350" algn="just">
              <a:buAutoNum type="arabicPeriod" startAt="76"/>
            </a:pPr>
            <a:endParaRPr lang="en-US" sz="3400" b="1" i="1" dirty="0" smtClean="0">
              <a:solidFill>
                <a:srgbClr val="FFC000"/>
              </a:solidFill>
            </a:endParaRPr>
          </a:p>
          <a:p>
            <a:pPr marL="633222" indent="-514350" algn="just">
              <a:buAutoNum type="arabicPeriod" startAt="76"/>
            </a:pPr>
            <a:r>
              <a:rPr lang="en-US" sz="3400" b="1" dirty="0" smtClean="0"/>
              <a:t> What pre-determines the result?  </a:t>
            </a:r>
            <a:r>
              <a:rPr lang="en-US" sz="3400" b="1" i="1" dirty="0" smtClean="0">
                <a:solidFill>
                  <a:srgbClr val="FFC000"/>
                </a:solidFill>
              </a:rPr>
              <a:t>The ideal held steadily in mind attracts the necessary conditions for its fulfillment.</a:t>
            </a:r>
          </a:p>
          <a:p>
            <a:pPr marL="633222" indent="-514350" algn="just">
              <a:buAutoNum type="arabicPeriod" startAt="76"/>
            </a:pPr>
            <a:endParaRPr lang="en-US" sz="3400" b="1" i="1" dirty="0" smtClean="0">
              <a:solidFill>
                <a:srgbClr val="FFC000"/>
              </a:solidFill>
            </a:endParaRPr>
          </a:p>
          <a:p>
            <a:pPr marL="633222" indent="-514350" algn="just">
              <a:buAutoNum type="arabicPeriod" startAt="76"/>
            </a:pPr>
            <a:r>
              <a:rPr lang="en-US" sz="3400" b="1" dirty="0" smtClean="0"/>
              <a:t> What is the result of a keen analytical observation?  </a:t>
            </a:r>
            <a:r>
              <a:rPr lang="en-US" sz="3400" b="1" i="1" dirty="0" smtClean="0">
                <a:solidFill>
                  <a:srgbClr val="FFC000"/>
                </a:solidFill>
              </a:rPr>
              <a:t>The development of imagination, insight, perception and sagacity.</a:t>
            </a:r>
          </a:p>
          <a:p>
            <a:pPr marL="633222" indent="-514350" algn="just">
              <a:buAutoNum type="arabicPeriod" startAt="76"/>
            </a:pPr>
            <a:endParaRPr lang="en-US" sz="3400" b="1" i="1" dirty="0" smtClean="0">
              <a:solidFill>
                <a:srgbClr val="FFC000"/>
              </a:solidFill>
            </a:endParaRPr>
          </a:p>
          <a:p>
            <a:pPr marL="633222" indent="-514350" algn="just">
              <a:buAutoNum type="arabicPeriod" startAt="76"/>
            </a:pPr>
            <a:r>
              <a:rPr lang="en-US" sz="3400" b="1" dirty="0" smtClean="0"/>
              <a:t> To what do these lead?  </a:t>
            </a:r>
            <a:r>
              <a:rPr lang="en-US" sz="3400" b="1" i="1" dirty="0" smtClean="0">
                <a:solidFill>
                  <a:srgbClr val="FFC000"/>
                </a:solidFill>
              </a:rPr>
              <a:t>Opulence and Harmony.</a:t>
            </a:r>
            <a:endParaRPr lang="en-US" sz="3400" b="1" i="1" dirty="0">
              <a:solidFill>
                <a:srgbClr val="FFC000"/>
              </a:solidFill>
            </a:endParaRPr>
          </a:p>
        </p:txBody>
      </p:sp>
      <p:pic>
        <p:nvPicPr>
          <p:cNvPr id="4" name="Picture 3" descr="Golden Key.png"/>
          <p:cNvPicPr>
            <a:picLocks noChangeAspect="1"/>
          </p:cNvPicPr>
          <p:nvPr/>
        </p:nvPicPr>
        <p:blipFill>
          <a:blip r:embed="rId2" cstate="print"/>
          <a:stretch>
            <a:fillRect/>
          </a:stretch>
        </p:blipFill>
        <p:spPr>
          <a:xfrm flipH="1">
            <a:off x="-1" y="0"/>
            <a:ext cx="1678839" cy="1447800"/>
          </a:xfrm>
          <a:prstGeom prst="rect">
            <a:avLst/>
          </a:prstGeom>
          <a:ln>
            <a:noFill/>
          </a:ln>
          <a:effectLst>
            <a:outerShdw blurRad="292100" dist="139700" dir="2700000" algn="tl" rotWithShape="0">
              <a:srgbClr val="333333">
                <a:alpha val="65000"/>
              </a:srgbClr>
            </a:outerShdw>
          </a:effectLst>
        </p:spPr>
      </p:pic>
      <p:pic>
        <p:nvPicPr>
          <p:cNvPr id="5" name="Picture 4" descr="Golden Key.png"/>
          <p:cNvPicPr>
            <a:picLocks noChangeAspect="1"/>
          </p:cNvPicPr>
          <p:nvPr/>
        </p:nvPicPr>
        <p:blipFill>
          <a:blip r:embed="rId2" cstate="print"/>
          <a:stretch>
            <a:fillRect/>
          </a:stretch>
        </p:blipFill>
        <p:spPr>
          <a:xfrm>
            <a:off x="7429500" y="0"/>
            <a:ext cx="1714500" cy="1524000"/>
          </a:xfrm>
          <a:prstGeom prst="rect">
            <a:avLst/>
          </a:prstGeom>
          <a:ln>
            <a:noFill/>
          </a:ln>
          <a:effectLst>
            <a:outerShdw blurRad="292100" dist="139700" dir="2700000" algn="tl" rotWithShape="0">
              <a:srgbClr val="333333">
                <a:alpha val="65000"/>
              </a:srgbClr>
            </a:outerShdw>
          </a:effectLst>
        </p:spPr>
      </p:pic>
      <p:pic>
        <p:nvPicPr>
          <p:cNvPr id="6" name="Picture 5" descr="Truth Dynamics Logo.jpeg"/>
          <p:cNvPicPr>
            <a:picLocks noChangeAspect="1"/>
          </p:cNvPicPr>
          <p:nvPr/>
        </p:nvPicPr>
        <p:blipFill>
          <a:blip r:embed="rId3" cstate="print"/>
          <a:stretch>
            <a:fillRect/>
          </a:stretch>
        </p:blipFill>
        <p:spPr>
          <a:xfrm>
            <a:off x="8534400" y="6400800"/>
            <a:ext cx="457200" cy="30480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70</TotalTime>
  <Words>627</Words>
  <Application>Microsoft Office PowerPoint</Application>
  <PresentationFormat>On-screen Show (4:3)</PresentationFormat>
  <Paragraphs>67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Module</vt:lpstr>
      <vt:lpstr>Master Key System Part Eight      “Thought and Its Results”</vt:lpstr>
      <vt:lpstr>Master Key System  Part Eight</vt:lpstr>
      <vt:lpstr>Master Key System  Part Eight</vt:lpstr>
      <vt:lpstr>Master Key System  Part Eight</vt:lpstr>
      <vt:lpstr>Part Eight Main Points</vt:lpstr>
      <vt:lpstr>Part Eight Main Points</vt:lpstr>
      <vt:lpstr>Part Eight Study Questions</vt:lpstr>
      <vt:lpstr>Part Eight Study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Key System Part Eight      “Thought and Its Results”</dc:title>
  <dc:creator>Peter C. Rogers</dc:creator>
  <cp:lastModifiedBy>Peter C. Rogers</cp:lastModifiedBy>
  <cp:revision>23</cp:revision>
  <dcterms:created xsi:type="dcterms:W3CDTF">2010-03-05T02:47:10Z</dcterms:created>
  <dcterms:modified xsi:type="dcterms:W3CDTF">2012-12-21T04:38:59Z</dcterms:modified>
</cp:coreProperties>
</file>