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57" r:id="rId3"/>
    <p:sldId id="258" r:id="rId4"/>
    <p:sldId id="259" r:id="rId5"/>
    <p:sldId id="260" r:id="rId6"/>
    <p:sldId id="261" r:id="rId7"/>
    <p:sldId id="264" r:id="rId8"/>
    <p:sldId id="265" r:id="rId9"/>
    <p:sldId id="262" r:id="rId10"/>
    <p:sldId id="263"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11" autoAdjust="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0A4545B4-46EA-4DCA-91EA-97468448DD10}"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A905B-3313-4045-AAD8-4D688803120E}"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4545B4-46EA-4DCA-91EA-97468448DD10}"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A905B-3313-4045-AAD8-4D688803120E}"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4545B4-46EA-4DCA-91EA-97468448DD10}" type="datetimeFigureOut">
              <a:rPr lang="en-US" smtClean="0"/>
              <a:pPr/>
              <a:t>12/20/12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923A905B-3313-4045-AAD8-4D688803120E}"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4545B4-46EA-4DCA-91EA-97468448DD10}"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A905B-3313-4045-AAD8-4D688803120E}"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A4545B4-46EA-4DCA-91EA-97468448DD10}"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A905B-3313-4045-AAD8-4D688803120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A4545B4-46EA-4DCA-91EA-97468448DD10}"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A905B-3313-4045-AAD8-4D688803120E}"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A4545B4-46EA-4DCA-91EA-97468448DD10}" type="datetimeFigureOut">
              <a:rPr lang="en-US" smtClean="0"/>
              <a:pPr/>
              <a:t>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3A905B-3313-4045-AAD8-4D688803120E}" type="slidenum">
              <a:rPr lang="en-US" smtClean="0"/>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A4545B4-46EA-4DCA-91EA-97468448DD10}" type="datetimeFigureOut">
              <a:rPr lang="en-US" smtClean="0"/>
              <a:pPr/>
              <a:t>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3A905B-3313-4045-AAD8-4D688803120E}"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4545B4-46EA-4DCA-91EA-97468448DD10}" type="datetimeFigureOut">
              <a:rPr lang="en-US" smtClean="0"/>
              <a:pPr/>
              <a:t>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3A905B-3313-4045-AAD8-4D688803120E}"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A4545B4-46EA-4DCA-91EA-97468448DD10}"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A905B-3313-4045-AAD8-4D688803120E}"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0A4545B4-46EA-4DCA-91EA-97468448DD10}" type="datetimeFigureOut">
              <a:rPr lang="en-US" smtClean="0"/>
              <a:pPr/>
              <a:t>12/20/12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923A905B-3313-4045-AAD8-4D688803120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0A4545B4-46EA-4DCA-91EA-97468448DD10}" type="datetimeFigureOut">
              <a:rPr lang="en-US" smtClean="0"/>
              <a:pPr/>
              <a:t>12/20/12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23A905B-3313-4045-AAD8-4D688803120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ransition>
    <p:dissolve/>
  </p:transition>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52400"/>
            <a:ext cx="7772400" cy="1470025"/>
          </a:xfrm>
        </p:spPr>
        <p:txBody>
          <a:bodyPr>
            <a:normAutofit/>
          </a:bodyPr>
          <a:lstStyle/>
          <a:p>
            <a:pPr algn="ctr"/>
            <a:r>
              <a:rPr lang="en-US" sz="5400" b="1" dirty="0" smtClean="0"/>
              <a:t>The Master Key System</a:t>
            </a:r>
            <a:r>
              <a:rPr lang="en-US" sz="2000" b="1" dirty="0" smtClean="0"/>
              <a:t/>
            </a:r>
            <a:br>
              <a:rPr lang="en-US" sz="2000" b="1" dirty="0" smtClean="0"/>
            </a:br>
            <a:r>
              <a:rPr lang="en-US" sz="2000" dirty="0" smtClean="0"/>
              <a:t>By Charles F. Haanel</a:t>
            </a:r>
            <a:endParaRPr lang="en-US" sz="5400" b="1" dirty="0"/>
          </a:p>
        </p:txBody>
      </p:sp>
      <p:sp>
        <p:nvSpPr>
          <p:cNvPr id="3" name="Subtitle 2"/>
          <p:cNvSpPr>
            <a:spLocks noGrp="1"/>
          </p:cNvSpPr>
          <p:nvPr>
            <p:ph type="subTitle" idx="1"/>
          </p:nvPr>
        </p:nvSpPr>
        <p:spPr>
          <a:xfrm>
            <a:off x="1752600" y="4876800"/>
            <a:ext cx="6400800" cy="1752600"/>
          </a:xfrm>
        </p:spPr>
        <p:txBody>
          <a:bodyPr>
            <a:normAutofit/>
          </a:bodyPr>
          <a:lstStyle/>
          <a:p>
            <a:pPr algn="ctr"/>
            <a:r>
              <a:rPr lang="en-US" sz="2800" b="1" dirty="0" smtClean="0">
                <a:solidFill>
                  <a:schemeClr val="accent1">
                    <a:lumMod val="60000"/>
                    <a:lumOff val="40000"/>
                  </a:schemeClr>
                </a:solidFill>
              </a:rPr>
              <a:t>Presented </a:t>
            </a:r>
          </a:p>
          <a:p>
            <a:pPr algn="ctr"/>
            <a:r>
              <a:rPr lang="en-US" sz="2800" b="1" dirty="0" smtClean="0">
                <a:solidFill>
                  <a:schemeClr val="accent1">
                    <a:lumMod val="60000"/>
                    <a:lumOff val="40000"/>
                  </a:schemeClr>
                </a:solidFill>
              </a:rPr>
              <a:t>by</a:t>
            </a:r>
          </a:p>
          <a:p>
            <a:pPr algn="ctr"/>
            <a:r>
              <a:rPr lang="en-US" sz="2800" b="1" dirty="0" smtClean="0">
                <a:solidFill>
                  <a:schemeClr val="accent1">
                    <a:lumMod val="60000"/>
                    <a:lumOff val="40000"/>
                  </a:schemeClr>
                </a:solidFill>
              </a:rPr>
              <a:t>Dr. Peter C. Rogers, D.D</a:t>
            </a:r>
            <a:r>
              <a:rPr lang="en-US" sz="2800" b="1" smtClean="0">
                <a:solidFill>
                  <a:schemeClr val="accent1">
                    <a:lumMod val="60000"/>
                    <a:lumOff val="40000"/>
                  </a:schemeClr>
                </a:solidFill>
              </a:rPr>
              <a:t>., </a:t>
            </a:r>
            <a:r>
              <a:rPr lang="en-US" sz="2800" b="1" smtClean="0">
                <a:solidFill>
                  <a:schemeClr val="accent1">
                    <a:lumMod val="60000"/>
                    <a:lumOff val="40000"/>
                  </a:schemeClr>
                </a:solidFill>
              </a:rPr>
              <a:t>PhD.</a:t>
            </a:r>
            <a:endParaRPr lang="en-US" sz="2800" b="1" dirty="0">
              <a:solidFill>
                <a:schemeClr val="accent1">
                  <a:lumMod val="60000"/>
                  <a:lumOff val="40000"/>
                </a:schemeClr>
              </a:solidFill>
            </a:endParaRPr>
          </a:p>
        </p:txBody>
      </p:sp>
      <p:pic>
        <p:nvPicPr>
          <p:cNvPr id="8" name="Picture 7" descr="Truth Dynamics Logo.jpeg"/>
          <p:cNvPicPr>
            <a:picLocks noChangeAspect="1"/>
          </p:cNvPicPr>
          <p:nvPr/>
        </p:nvPicPr>
        <p:blipFill>
          <a:blip r:embed="rId2" cstate="print"/>
          <a:stretch>
            <a:fillRect/>
          </a:stretch>
        </p:blipFill>
        <p:spPr>
          <a:xfrm>
            <a:off x="0" y="5943600"/>
            <a:ext cx="1828800" cy="914400"/>
          </a:xfrm>
          <a:prstGeom prst="rect">
            <a:avLst/>
          </a:prstGeom>
          <a:ln>
            <a:noFill/>
          </a:ln>
          <a:effectLst>
            <a:softEdge rad="112500"/>
          </a:effectLst>
        </p:spPr>
      </p:pic>
      <p:pic>
        <p:nvPicPr>
          <p:cNvPr id="4"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2667000" y="1219200"/>
            <a:ext cx="3733800" cy="3143250"/>
          </a:xfrm>
          <a:prstGeom prst="rect">
            <a:avLst/>
          </a:prstGeom>
          <a:ln>
            <a:noFill/>
          </a:ln>
          <a:effectLst>
            <a:outerShdw blurRad="292100" dist="139700" dir="2700000" algn="tl" rotWithShape="0">
              <a:srgbClr val="333333">
                <a:alpha val="65000"/>
              </a:srgbClr>
            </a:outerShdw>
          </a:effectLst>
        </p:spPr>
      </p:pic>
      <p:pic>
        <p:nvPicPr>
          <p:cNvPr id="1026" name="Picture 2" descr="C:\Documents and Settings\Peter C. Rogers\My Documents\My Pictures\Head Shots\Head Shots 001.jpg"/>
          <p:cNvPicPr>
            <a:picLocks noChangeAspect="1" noChangeArrowheads="1"/>
          </p:cNvPicPr>
          <p:nvPr/>
        </p:nvPicPr>
        <p:blipFill>
          <a:blip r:embed="rId4" cstate="print"/>
          <a:srcRect/>
          <a:stretch>
            <a:fillRect/>
          </a:stretch>
        </p:blipFill>
        <p:spPr bwMode="auto">
          <a:xfrm>
            <a:off x="7864118" y="5181600"/>
            <a:ext cx="1279882" cy="1676400"/>
          </a:xfrm>
          <a:prstGeom prst="rect">
            <a:avLst/>
          </a:prstGeom>
          <a:ln>
            <a:noFill/>
          </a:ln>
          <a:effectLst>
            <a:softEdge rad="112500"/>
          </a:effectLst>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800" dirty="0" smtClean="0"/>
              <a:t>Part One</a:t>
            </a:r>
            <a:br>
              <a:rPr lang="en-US" sz="4800" dirty="0" smtClean="0"/>
            </a:br>
            <a:r>
              <a:rPr lang="en-US" sz="4800" dirty="0" smtClean="0"/>
              <a:t>Study Questions</a:t>
            </a:r>
            <a:endParaRPr lang="en-US" dirty="0"/>
          </a:p>
        </p:txBody>
      </p:sp>
      <p:sp>
        <p:nvSpPr>
          <p:cNvPr id="3" name="Content Placeholder 2"/>
          <p:cNvSpPr>
            <a:spLocks noGrp="1"/>
          </p:cNvSpPr>
          <p:nvPr>
            <p:ph idx="1"/>
          </p:nvPr>
        </p:nvSpPr>
        <p:spPr>
          <a:xfrm>
            <a:off x="457200" y="1524000"/>
            <a:ext cx="8229600" cy="5181599"/>
          </a:xfrm>
        </p:spPr>
        <p:txBody>
          <a:bodyPr>
            <a:normAutofit fontScale="77500" lnSpcReduction="20000"/>
          </a:bodyPr>
          <a:lstStyle/>
          <a:p>
            <a:pPr marL="633222" indent="-514350" algn="just">
              <a:buAutoNum type="arabicPeriod" startAt="6"/>
            </a:pPr>
            <a:r>
              <a:rPr lang="en-US" sz="2600" b="1" dirty="0" smtClean="0"/>
              <a:t>How can the individual act on the Universal?  </a:t>
            </a:r>
            <a:r>
              <a:rPr lang="en-US" sz="2600" b="1" i="1" dirty="0" smtClean="0">
                <a:solidFill>
                  <a:srgbClr val="FFC000"/>
                </a:solidFill>
              </a:rPr>
              <a:t>The ability of the individual to think is his ability to act upon the Universal and bring it into manifestation</a:t>
            </a:r>
            <a:r>
              <a:rPr lang="en-US" sz="2600" i="1" dirty="0" smtClean="0">
                <a:solidFill>
                  <a:srgbClr val="FFC000"/>
                </a:solidFill>
              </a:rPr>
              <a:t>.</a:t>
            </a:r>
          </a:p>
          <a:p>
            <a:pPr marL="633222" indent="-514350" algn="just">
              <a:buAutoNum type="arabicPeriod" startAt="6"/>
            </a:pPr>
            <a:endParaRPr lang="en-US" sz="2600" i="1" dirty="0" smtClean="0">
              <a:solidFill>
                <a:srgbClr val="FFC000"/>
              </a:solidFill>
            </a:endParaRPr>
          </a:p>
          <a:p>
            <a:pPr marL="633222" indent="-514350" algn="just">
              <a:buAutoNum type="arabicPeriod" startAt="6"/>
            </a:pPr>
            <a:r>
              <a:rPr lang="en-US" sz="2600" b="1" i="1" dirty="0" smtClean="0"/>
              <a:t>What is the result of this action and interaction?  </a:t>
            </a:r>
            <a:r>
              <a:rPr lang="en-US" sz="2600" b="1" i="1" dirty="0" smtClean="0">
                <a:solidFill>
                  <a:srgbClr val="FFC000"/>
                </a:solidFill>
              </a:rPr>
              <a:t>The result of this action and interaction is cause and effect; every thought is a cause and every condition and effect</a:t>
            </a:r>
            <a:r>
              <a:rPr lang="en-US" sz="2600" i="1" dirty="0" smtClean="0">
                <a:solidFill>
                  <a:srgbClr val="FFC000"/>
                </a:solidFill>
              </a:rPr>
              <a:t>.</a:t>
            </a:r>
          </a:p>
          <a:p>
            <a:pPr marL="633222" indent="-514350" algn="just">
              <a:buAutoNum type="arabicPeriod" startAt="6"/>
            </a:pPr>
            <a:endParaRPr lang="en-US" sz="2600" i="1" dirty="0" smtClean="0">
              <a:solidFill>
                <a:srgbClr val="FFC000"/>
              </a:solidFill>
            </a:endParaRPr>
          </a:p>
          <a:p>
            <a:pPr marL="633222" indent="-514350" algn="just">
              <a:buAutoNum type="arabicPeriod" startAt="6"/>
            </a:pPr>
            <a:r>
              <a:rPr lang="en-US" sz="2600" b="1" dirty="0" smtClean="0"/>
              <a:t>How are harmonious and desirable conditions secured?  </a:t>
            </a:r>
            <a:r>
              <a:rPr lang="en-US" sz="2600" b="1" i="1" dirty="0" smtClean="0">
                <a:solidFill>
                  <a:srgbClr val="FFC000"/>
                </a:solidFill>
              </a:rPr>
              <a:t>Harmonious and desirable conditions are obtained by right thinking</a:t>
            </a:r>
            <a:r>
              <a:rPr lang="en-US" sz="2600" dirty="0" smtClean="0">
                <a:solidFill>
                  <a:srgbClr val="FFC000"/>
                </a:solidFill>
              </a:rPr>
              <a:t>.</a:t>
            </a:r>
          </a:p>
          <a:p>
            <a:pPr marL="633222" indent="-514350" algn="just">
              <a:buAutoNum type="arabicPeriod" startAt="6"/>
            </a:pPr>
            <a:endParaRPr lang="en-US" sz="2600" dirty="0" smtClean="0">
              <a:solidFill>
                <a:srgbClr val="FFC000"/>
              </a:solidFill>
            </a:endParaRPr>
          </a:p>
          <a:p>
            <a:pPr marL="633222" indent="-514350" algn="just">
              <a:buAutoNum type="arabicPeriod" startAt="6"/>
            </a:pPr>
            <a:r>
              <a:rPr lang="en-US" sz="2600" b="1" dirty="0" smtClean="0"/>
              <a:t>What is the cause of all discord, inharmony, lack and limitation?  </a:t>
            </a:r>
            <a:r>
              <a:rPr lang="en-US" sz="2600" b="1" i="1" dirty="0" smtClean="0">
                <a:solidFill>
                  <a:srgbClr val="FFC000"/>
                </a:solidFill>
              </a:rPr>
              <a:t>Discord, inharmony, lack and limitation are the result of wrong thinking</a:t>
            </a:r>
            <a:r>
              <a:rPr lang="en-US" sz="2600" dirty="0" smtClean="0">
                <a:solidFill>
                  <a:srgbClr val="FFC000"/>
                </a:solidFill>
              </a:rPr>
              <a:t>.</a:t>
            </a:r>
          </a:p>
          <a:p>
            <a:pPr marL="633222" indent="-514350" algn="just">
              <a:buAutoNum type="arabicPeriod" startAt="6"/>
            </a:pPr>
            <a:endParaRPr lang="en-US" sz="2600" dirty="0" smtClean="0">
              <a:solidFill>
                <a:srgbClr val="FFC000"/>
              </a:solidFill>
            </a:endParaRPr>
          </a:p>
          <a:p>
            <a:pPr marL="633222" indent="-514350" algn="just">
              <a:buAutoNum type="arabicPeriod" startAt="6"/>
            </a:pPr>
            <a:r>
              <a:rPr lang="en-US" sz="2600" b="1" dirty="0" smtClean="0"/>
              <a:t>What is the source of all power?  </a:t>
            </a:r>
            <a:r>
              <a:rPr lang="en-US" sz="2600" b="1" i="1" dirty="0" smtClean="0">
                <a:solidFill>
                  <a:srgbClr val="FFC000"/>
                </a:solidFill>
              </a:rPr>
              <a:t>The source of all power is the world within, the Universal fountain of supply, the infinite energy of which each individual is an outlet</a:t>
            </a:r>
            <a:r>
              <a:rPr lang="en-US" sz="2600" dirty="0" smtClean="0">
                <a:solidFill>
                  <a:srgbClr val="FFC000"/>
                </a:solidFill>
              </a:rPr>
              <a:t>.</a:t>
            </a:r>
          </a:p>
          <a:p>
            <a:pPr marL="633222" indent="-514350">
              <a:buAutoNum type="arabicPeriod" startAt="6"/>
            </a:pPr>
            <a:endParaRPr lang="en-US" dirty="0"/>
          </a:p>
        </p:txBody>
      </p:sp>
      <p:pic>
        <p:nvPicPr>
          <p:cNvPr id="7" name="Picture 6" descr="Truth Dynamics Logo.jpeg"/>
          <p:cNvPicPr>
            <a:picLocks noChangeAspect="1"/>
          </p:cNvPicPr>
          <p:nvPr/>
        </p:nvPicPr>
        <p:blipFill>
          <a:blip r:embed="rId2" cstate="print"/>
          <a:stretch>
            <a:fillRect/>
          </a:stretch>
        </p:blipFill>
        <p:spPr>
          <a:xfrm>
            <a:off x="8229600" y="6305550"/>
            <a:ext cx="685800" cy="400050"/>
          </a:xfrm>
          <a:prstGeom prst="rect">
            <a:avLst/>
          </a:prstGeom>
          <a:ln>
            <a:noFill/>
          </a:ln>
          <a:effectLst>
            <a:outerShdw blurRad="292100" dist="139700" dir="2700000" algn="tl" rotWithShape="0">
              <a:srgbClr val="333333">
                <a:alpha val="65000"/>
              </a:srgbClr>
            </a:outerShdw>
          </a:effectLst>
        </p:spPr>
      </p:pic>
      <p:pic>
        <p:nvPicPr>
          <p:cNvPr id="9218"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252728"/>
          </a:xfrm>
        </p:spPr>
        <p:txBody>
          <a:bodyPr>
            <a:noAutofit/>
          </a:bodyPr>
          <a:lstStyle/>
          <a:p>
            <a:pPr algn="ctr"/>
            <a:r>
              <a:rPr lang="en-US" sz="4000" dirty="0" smtClean="0"/>
              <a:t>Master Key System</a:t>
            </a:r>
            <a:br>
              <a:rPr lang="en-US" sz="4000" dirty="0" smtClean="0"/>
            </a:br>
            <a:r>
              <a:rPr lang="en-US" sz="4000" dirty="0" smtClean="0"/>
              <a:t>History</a:t>
            </a:r>
            <a:endParaRPr lang="en-US" sz="4000" dirty="0"/>
          </a:p>
        </p:txBody>
      </p:sp>
      <p:sp>
        <p:nvSpPr>
          <p:cNvPr id="3" name="Content Placeholder 2"/>
          <p:cNvSpPr>
            <a:spLocks noGrp="1"/>
          </p:cNvSpPr>
          <p:nvPr>
            <p:ph idx="1"/>
          </p:nvPr>
        </p:nvSpPr>
        <p:spPr/>
        <p:txBody>
          <a:bodyPr>
            <a:normAutofit lnSpcReduction="10000"/>
          </a:bodyPr>
          <a:lstStyle/>
          <a:p>
            <a:r>
              <a:rPr lang="en-US" dirty="0" smtClean="0"/>
              <a:t>Written  by Charles F. Haanel</a:t>
            </a:r>
          </a:p>
          <a:p>
            <a:r>
              <a:rPr lang="en-US" dirty="0" smtClean="0"/>
              <a:t>24 Correspondence Courses</a:t>
            </a:r>
          </a:p>
          <a:p>
            <a:r>
              <a:rPr lang="en-US" dirty="0" smtClean="0"/>
              <a:t>First Published in 1912</a:t>
            </a:r>
          </a:p>
          <a:p>
            <a:r>
              <a:rPr lang="en-US" dirty="0" smtClean="0"/>
              <a:t>Sold 200,000 copies by 1933</a:t>
            </a:r>
          </a:p>
          <a:p>
            <a:r>
              <a:rPr lang="en-US" dirty="0" smtClean="0"/>
              <a:t>Banned by the Church</a:t>
            </a:r>
          </a:p>
          <a:p>
            <a:r>
              <a:rPr lang="en-US" dirty="0" smtClean="0"/>
              <a:t>Napoleon Hill writes “Thank You” letter</a:t>
            </a:r>
          </a:p>
          <a:p>
            <a:r>
              <a:rPr lang="en-US" dirty="0" smtClean="0"/>
              <a:t>Henry Ford discovers teachings</a:t>
            </a:r>
          </a:p>
          <a:p>
            <a:r>
              <a:rPr lang="en-US" dirty="0" smtClean="0"/>
              <a:t>1984 Bill Gates receives copy</a:t>
            </a:r>
          </a:p>
          <a:p>
            <a:r>
              <a:rPr lang="en-US" dirty="0" smtClean="0"/>
              <a:t>Republished in 2006 (The Secret)</a:t>
            </a:r>
          </a:p>
          <a:p>
            <a:r>
              <a:rPr lang="en-US" dirty="0" smtClean="0"/>
              <a:t>Number one system for all attainment</a:t>
            </a:r>
          </a:p>
          <a:p>
            <a:pPr>
              <a:buNone/>
            </a:pPr>
            <a:endParaRPr lang="en-US" dirty="0" smtClean="0"/>
          </a:p>
          <a:p>
            <a:endParaRPr lang="en-US" dirty="0" smtClean="0"/>
          </a:p>
          <a:p>
            <a:endParaRPr lang="en-US" dirty="0"/>
          </a:p>
        </p:txBody>
      </p:sp>
      <p:pic>
        <p:nvPicPr>
          <p:cNvPr id="6" name="Picture 5" descr="Truth Dynamics Logo.jpeg"/>
          <p:cNvPicPr>
            <a:picLocks noChangeAspect="1"/>
          </p:cNvPicPr>
          <p:nvPr/>
        </p:nvPicPr>
        <p:blipFill>
          <a:blip r:embed="rId2" cstate="print"/>
          <a:stretch>
            <a:fillRect/>
          </a:stretch>
        </p:blipFill>
        <p:spPr>
          <a:xfrm>
            <a:off x="8229600" y="6257364"/>
            <a:ext cx="762000" cy="448235"/>
          </a:xfrm>
          <a:prstGeom prst="rect">
            <a:avLst/>
          </a:prstGeom>
          <a:ln>
            <a:noFill/>
          </a:ln>
          <a:effectLst>
            <a:outerShdw blurRad="292100" dist="139700" dir="2700000" algn="tl" rotWithShape="0">
              <a:srgbClr val="333333">
                <a:alpha val="65000"/>
              </a:srgbClr>
            </a:outerShdw>
          </a:effectLst>
        </p:spPr>
      </p:pic>
      <p:pic>
        <p:nvPicPr>
          <p:cNvPr id="1026"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6172200" y="1752600"/>
            <a:ext cx="2228850" cy="2228850"/>
          </a:xfrm>
          <a:prstGeom prst="rect">
            <a:avLst/>
          </a:prstGeom>
          <a:ln>
            <a:noFill/>
          </a:ln>
          <a:effectLst>
            <a:outerShdw blurRad="292100" dist="139700" dir="2700000" algn="tl" rotWithShape="0">
              <a:srgbClr val="333333">
                <a:alpha val="65000"/>
              </a:srgbClr>
            </a:outerShdw>
          </a:effectLst>
        </p:spPr>
      </p:pic>
      <p:pic>
        <p:nvPicPr>
          <p:cNvPr id="5"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7" name="Picture 6"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dirty="0" smtClean="0"/>
              <a:t>Master Key System</a:t>
            </a:r>
            <a:br>
              <a:rPr lang="en-US" sz="4400" dirty="0" smtClean="0"/>
            </a:br>
            <a:r>
              <a:rPr lang="en-US" sz="4400" dirty="0" smtClean="0"/>
              <a:t>Part One</a:t>
            </a:r>
            <a:endParaRPr lang="en-US" sz="4400" dirty="0"/>
          </a:p>
        </p:txBody>
      </p:sp>
      <p:sp>
        <p:nvSpPr>
          <p:cNvPr id="3" name="Content Placeholder 2"/>
          <p:cNvSpPr>
            <a:spLocks noGrp="1"/>
          </p:cNvSpPr>
          <p:nvPr>
            <p:ph idx="1"/>
          </p:nvPr>
        </p:nvSpPr>
        <p:spPr/>
        <p:txBody>
          <a:bodyPr/>
          <a:lstStyle/>
          <a:p>
            <a:pPr algn="ctr">
              <a:buNone/>
            </a:pPr>
            <a:r>
              <a:rPr lang="en-US" b="1" dirty="0" smtClean="0"/>
              <a:t>An Introduction To The Master Key System</a:t>
            </a:r>
            <a:endParaRPr lang="en-US" sz="1000" b="1" dirty="0" smtClean="0"/>
          </a:p>
          <a:p>
            <a:pPr algn="ctr">
              <a:buNone/>
            </a:pPr>
            <a:endParaRPr lang="en-US" b="1" dirty="0" smtClean="0"/>
          </a:p>
          <a:p>
            <a:pPr algn="just"/>
            <a:r>
              <a:rPr lang="en-US" dirty="0" smtClean="0"/>
              <a:t>Anything worth having is going to exact a price. The Master Key System is difficult at times.  It demands of you to become your personal best.  It takes time and practice.  It will take some blood, sweat and deep introspection.  </a:t>
            </a:r>
            <a:r>
              <a:rPr lang="en-US" b="1" i="1" dirty="0" smtClean="0">
                <a:solidFill>
                  <a:srgbClr val="FFC000"/>
                </a:solidFill>
              </a:rPr>
              <a:t>The path is hard, but the rewards are commensurate with the effort</a:t>
            </a:r>
            <a:r>
              <a:rPr lang="en-US" b="1" dirty="0" smtClean="0">
                <a:solidFill>
                  <a:srgbClr val="FFC000"/>
                </a:solidFill>
              </a:rPr>
              <a:t>.</a:t>
            </a:r>
          </a:p>
          <a:p>
            <a:pPr algn="ctr">
              <a:buNone/>
            </a:pPr>
            <a:endParaRPr lang="en-US" dirty="0"/>
          </a:p>
        </p:txBody>
      </p:sp>
      <p:pic>
        <p:nvPicPr>
          <p:cNvPr id="7" name="Picture 6" descr="Truth Dynamics Logo.jpeg"/>
          <p:cNvPicPr>
            <a:picLocks noChangeAspect="1"/>
          </p:cNvPicPr>
          <p:nvPr/>
        </p:nvPicPr>
        <p:blipFill>
          <a:blip r:embed="rId2" cstate="print"/>
          <a:stretch>
            <a:fillRect/>
          </a:stretch>
        </p:blipFill>
        <p:spPr>
          <a:xfrm>
            <a:off x="8469086" y="6400800"/>
            <a:ext cx="522514" cy="304800"/>
          </a:xfrm>
          <a:prstGeom prst="rect">
            <a:avLst/>
          </a:prstGeom>
          <a:ln>
            <a:noFill/>
          </a:ln>
          <a:effectLst>
            <a:outerShdw blurRad="292100" dist="139700" dir="2700000" algn="tl" rotWithShape="0">
              <a:srgbClr val="333333">
                <a:alpha val="65000"/>
              </a:srgbClr>
            </a:outerShdw>
          </a:effectLst>
        </p:spPr>
      </p:pic>
      <p:pic>
        <p:nvPicPr>
          <p:cNvPr id="2050"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 </a:t>
            </a:r>
            <a:br>
              <a:rPr lang="en-US" dirty="0" smtClean="0"/>
            </a:br>
            <a:r>
              <a:rPr lang="en-US" dirty="0" smtClean="0"/>
              <a:t>Part One</a:t>
            </a:r>
            <a:endParaRPr lang="en-US" dirty="0"/>
          </a:p>
        </p:txBody>
      </p:sp>
      <p:sp>
        <p:nvSpPr>
          <p:cNvPr id="3" name="Content Placeholder 2"/>
          <p:cNvSpPr>
            <a:spLocks noGrp="1"/>
          </p:cNvSpPr>
          <p:nvPr>
            <p:ph idx="1"/>
          </p:nvPr>
        </p:nvSpPr>
        <p:spPr>
          <a:xfrm>
            <a:off x="457200" y="1524000"/>
            <a:ext cx="8229600" cy="5333999"/>
          </a:xfrm>
        </p:spPr>
        <p:txBody>
          <a:bodyPr>
            <a:normAutofit fontScale="85000" lnSpcReduction="20000"/>
          </a:bodyPr>
          <a:lstStyle/>
          <a:p>
            <a:pPr algn="ctr">
              <a:buNone/>
            </a:pPr>
            <a:r>
              <a:rPr lang="en-US" sz="3300" b="1" dirty="0" smtClean="0"/>
              <a:t>An Introduction To The Master Key System</a:t>
            </a:r>
          </a:p>
          <a:p>
            <a:pPr algn="just"/>
            <a:endParaRPr lang="en-US" dirty="0" smtClean="0"/>
          </a:p>
          <a:p>
            <a:pPr algn="just"/>
            <a:r>
              <a:rPr lang="en-US" dirty="0" smtClean="0"/>
              <a:t>The things of the world are fluid to a power </a:t>
            </a:r>
            <a:br>
              <a:rPr lang="en-US" dirty="0" smtClean="0"/>
            </a:br>
            <a:r>
              <a:rPr lang="en-US" dirty="0" smtClean="0">
                <a:solidFill>
                  <a:srgbClr val="FFC000"/>
                </a:solidFill>
              </a:rPr>
              <a:t>“</a:t>
            </a:r>
            <a:r>
              <a:rPr lang="en-US" b="1" i="1" dirty="0" smtClean="0">
                <a:solidFill>
                  <a:srgbClr val="FFC000"/>
                </a:solidFill>
              </a:rPr>
              <a:t>within”</a:t>
            </a:r>
            <a:r>
              <a:rPr lang="en-US" b="1" dirty="0" smtClean="0"/>
              <a:t> </a:t>
            </a:r>
            <a:r>
              <a:rPr lang="en-US" dirty="0" smtClean="0"/>
              <a:t>man by which he rules them.</a:t>
            </a:r>
          </a:p>
          <a:p>
            <a:pPr algn="just"/>
            <a:endParaRPr lang="en-US" dirty="0" smtClean="0"/>
          </a:p>
          <a:p>
            <a:pPr algn="just"/>
            <a:r>
              <a:rPr lang="en-US" dirty="0" smtClean="0"/>
              <a:t>You need not acquire this power.  </a:t>
            </a:r>
            <a:r>
              <a:rPr lang="en-US" dirty="0" smtClean="0">
                <a:solidFill>
                  <a:srgbClr val="FFC000"/>
                </a:solidFill>
              </a:rPr>
              <a:t>“</a:t>
            </a:r>
            <a:r>
              <a:rPr lang="en-US" b="1" i="1" dirty="0" smtClean="0">
                <a:solidFill>
                  <a:srgbClr val="FFC000"/>
                </a:solidFill>
              </a:rPr>
              <a:t>You already have it.”</a:t>
            </a:r>
          </a:p>
          <a:p>
            <a:pPr algn="just"/>
            <a:endParaRPr lang="en-US" b="1" i="1" dirty="0" smtClean="0">
              <a:solidFill>
                <a:srgbClr val="FFC000"/>
              </a:solidFill>
            </a:endParaRPr>
          </a:p>
          <a:p>
            <a:pPr algn="just"/>
            <a:r>
              <a:rPr lang="en-US" dirty="0" smtClean="0"/>
              <a:t>It is evident that it requires understanding to work with material of this description, but those who come into this understanding, are inspired by a new light, a new force, they gain confidence and greater power each day, they realize their hopes and their dreams come true, life has a deeper, fuller, clearer meaning than before.</a:t>
            </a:r>
          </a:p>
        </p:txBody>
      </p:sp>
      <p:pic>
        <p:nvPicPr>
          <p:cNvPr id="7" name="Picture 6" descr="Truth Dynamics Logo.jpeg"/>
          <p:cNvPicPr>
            <a:picLocks noChangeAspect="1"/>
          </p:cNvPicPr>
          <p:nvPr/>
        </p:nvPicPr>
        <p:blipFill>
          <a:blip r:embed="rId2" cstate="print"/>
          <a:stretch>
            <a:fillRect/>
          </a:stretch>
        </p:blipFill>
        <p:spPr>
          <a:xfrm>
            <a:off x="8458200" y="6342184"/>
            <a:ext cx="533400" cy="287215"/>
          </a:xfrm>
          <a:prstGeom prst="rect">
            <a:avLst/>
          </a:prstGeom>
          <a:ln>
            <a:noFill/>
          </a:ln>
          <a:effectLst>
            <a:outerShdw blurRad="292100" dist="139700" dir="2700000" algn="tl" rotWithShape="0">
              <a:srgbClr val="333333">
                <a:alpha val="65000"/>
              </a:srgbClr>
            </a:outerShdw>
          </a:effectLst>
        </p:spPr>
      </p:pic>
      <p:pic>
        <p:nvPicPr>
          <p:cNvPr id="3074"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3716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One</a:t>
            </a:r>
            <a:endParaRPr lang="en-US" dirty="0"/>
          </a:p>
        </p:txBody>
      </p:sp>
      <p:sp>
        <p:nvSpPr>
          <p:cNvPr id="3" name="Content Placeholder 2"/>
          <p:cNvSpPr>
            <a:spLocks noGrp="1"/>
          </p:cNvSpPr>
          <p:nvPr>
            <p:ph idx="1"/>
          </p:nvPr>
        </p:nvSpPr>
        <p:spPr>
          <a:xfrm>
            <a:off x="457200" y="1447800"/>
            <a:ext cx="8229600" cy="5257799"/>
          </a:xfrm>
        </p:spPr>
        <p:txBody>
          <a:bodyPr>
            <a:normAutofit fontScale="77500" lnSpcReduction="20000"/>
          </a:bodyPr>
          <a:lstStyle/>
          <a:p>
            <a:pPr algn="ctr">
              <a:buNone/>
            </a:pPr>
            <a:r>
              <a:rPr lang="en-US" sz="3600" b="1" dirty="0" smtClean="0"/>
              <a:t>An Introduction To The Master Key System</a:t>
            </a:r>
          </a:p>
          <a:p>
            <a:pPr algn="just"/>
            <a:endParaRPr lang="en-US" dirty="0" smtClean="0"/>
          </a:p>
          <a:p>
            <a:pPr algn="just"/>
            <a:endParaRPr lang="en-US" dirty="0" smtClean="0"/>
          </a:p>
          <a:p>
            <a:pPr algn="just"/>
            <a:r>
              <a:rPr lang="en-US" dirty="0" smtClean="0"/>
              <a:t>This is recognized as a </a:t>
            </a:r>
            <a:r>
              <a:rPr lang="en-US" dirty="0" smtClean="0">
                <a:solidFill>
                  <a:srgbClr val="FFC000"/>
                </a:solidFill>
              </a:rPr>
              <a:t>“</a:t>
            </a:r>
            <a:r>
              <a:rPr lang="en-US" b="1" i="1" dirty="0" smtClean="0">
                <a:solidFill>
                  <a:srgbClr val="FFC000"/>
                </a:solidFill>
              </a:rPr>
              <a:t>defining moment</a:t>
            </a:r>
            <a:r>
              <a:rPr lang="en-US" dirty="0" smtClean="0">
                <a:solidFill>
                  <a:srgbClr val="FFC000"/>
                </a:solidFill>
              </a:rPr>
              <a:t>.”  </a:t>
            </a:r>
            <a:r>
              <a:rPr lang="en-US" dirty="0" smtClean="0"/>
              <a:t>A defining moment is the exact moment one adopts and/or accepts a new belief that drastically alters his/her life.  </a:t>
            </a:r>
          </a:p>
          <a:p>
            <a:pPr algn="just"/>
            <a:endParaRPr lang="en-US" dirty="0" smtClean="0"/>
          </a:p>
          <a:p>
            <a:pPr algn="just"/>
            <a:r>
              <a:rPr lang="en-US" dirty="0" smtClean="0"/>
              <a:t>You accept this </a:t>
            </a:r>
            <a:r>
              <a:rPr lang="en-US" dirty="0" smtClean="0">
                <a:solidFill>
                  <a:srgbClr val="FFC000"/>
                </a:solidFill>
              </a:rPr>
              <a:t>“</a:t>
            </a:r>
            <a:r>
              <a:rPr lang="en-US" b="1" i="1" dirty="0" smtClean="0">
                <a:solidFill>
                  <a:srgbClr val="FFC000"/>
                </a:solidFill>
              </a:rPr>
              <a:t>new belief</a:t>
            </a:r>
            <a:r>
              <a:rPr lang="en-US" dirty="0" smtClean="0">
                <a:solidFill>
                  <a:srgbClr val="FFC000"/>
                </a:solidFill>
              </a:rPr>
              <a:t>” </a:t>
            </a:r>
            <a:r>
              <a:rPr lang="en-US" dirty="0" smtClean="0"/>
              <a:t>as a </a:t>
            </a:r>
            <a:r>
              <a:rPr lang="en-US" dirty="0" smtClean="0">
                <a:solidFill>
                  <a:srgbClr val="FFC000"/>
                </a:solidFill>
              </a:rPr>
              <a:t>“</a:t>
            </a:r>
            <a:r>
              <a:rPr lang="en-US" b="1" i="1" dirty="0" smtClean="0">
                <a:solidFill>
                  <a:srgbClr val="FFC000"/>
                </a:solidFill>
              </a:rPr>
              <a:t>truth</a:t>
            </a:r>
            <a:r>
              <a:rPr lang="en-US" dirty="0" smtClean="0">
                <a:solidFill>
                  <a:srgbClr val="FFC000"/>
                </a:solidFill>
              </a:rPr>
              <a:t>,” </a:t>
            </a:r>
            <a:r>
              <a:rPr lang="en-US" dirty="0" smtClean="0"/>
              <a:t>regardless if it is true or not.  Because the brain accepts repetition of thought and deduction as </a:t>
            </a:r>
            <a:r>
              <a:rPr lang="en-US" dirty="0" smtClean="0">
                <a:solidFill>
                  <a:srgbClr val="FFC000"/>
                </a:solidFill>
              </a:rPr>
              <a:t>“</a:t>
            </a:r>
            <a:r>
              <a:rPr lang="en-US" b="1" i="1" dirty="0" smtClean="0">
                <a:solidFill>
                  <a:srgbClr val="FFC000"/>
                </a:solidFill>
              </a:rPr>
              <a:t>the truth</a:t>
            </a:r>
            <a:r>
              <a:rPr lang="en-US" dirty="0" smtClean="0">
                <a:solidFill>
                  <a:srgbClr val="FFC000"/>
                </a:solidFill>
              </a:rPr>
              <a:t>,” </a:t>
            </a:r>
            <a:r>
              <a:rPr lang="en-US" dirty="0" smtClean="0"/>
              <a:t>the rope reigns sovereign not only in the calf’s immediate environment, but in his mind as well… (Elephant)</a:t>
            </a:r>
          </a:p>
          <a:p>
            <a:endParaRPr lang="en-US" dirty="0" smtClean="0"/>
          </a:p>
          <a:p>
            <a:pPr algn="just"/>
            <a:r>
              <a:rPr lang="en-US" dirty="0" smtClean="0"/>
              <a:t>When you’re faced with change, change your perspective.  When you’re overwhelmed with something new, change your view.</a:t>
            </a:r>
            <a:endParaRPr lang="en-US" dirty="0"/>
          </a:p>
        </p:txBody>
      </p:sp>
      <p:pic>
        <p:nvPicPr>
          <p:cNvPr id="6" name="Picture 5" descr="Truth Dynamics Logo.jpeg"/>
          <p:cNvPicPr>
            <a:picLocks noChangeAspect="1"/>
          </p:cNvPicPr>
          <p:nvPr/>
        </p:nvPicPr>
        <p:blipFill>
          <a:blip r:embed="rId2" cstate="print"/>
          <a:stretch>
            <a:fillRect/>
          </a:stretch>
        </p:blipFill>
        <p:spPr>
          <a:xfrm>
            <a:off x="8336280" y="6400800"/>
            <a:ext cx="594360" cy="330200"/>
          </a:xfrm>
          <a:prstGeom prst="rect">
            <a:avLst/>
          </a:prstGeom>
          <a:ln>
            <a:noFill/>
          </a:ln>
          <a:effectLst>
            <a:outerShdw blurRad="292100" dist="139700" dir="2700000" algn="tl" rotWithShape="0">
              <a:srgbClr val="333333">
                <a:alpha val="65000"/>
              </a:srgbClr>
            </a:outerShdw>
          </a:effectLst>
        </p:spPr>
      </p:pic>
      <p:pic>
        <p:nvPicPr>
          <p:cNvPr id="4098"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371600"/>
          </a:xfrm>
          <a:prstGeom prst="rect">
            <a:avLst/>
          </a:prstGeom>
          <a:ln>
            <a:noFill/>
          </a:ln>
          <a:effectLst>
            <a:outerShdw blurRad="292100" dist="139700" dir="2700000" algn="tl" rotWithShape="0">
              <a:srgbClr val="333333">
                <a:alpha val="65000"/>
              </a:srgbClr>
            </a:outerShdw>
          </a:effectLst>
        </p:spPr>
      </p:pic>
      <p:pic>
        <p:nvPicPr>
          <p:cNvPr id="7" name="Picture 6"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One</a:t>
            </a:r>
            <a:endParaRPr lang="en-US" dirty="0"/>
          </a:p>
        </p:txBody>
      </p:sp>
      <p:sp>
        <p:nvSpPr>
          <p:cNvPr id="3" name="Content Placeholder 2"/>
          <p:cNvSpPr>
            <a:spLocks noGrp="1"/>
          </p:cNvSpPr>
          <p:nvPr>
            <p:ph idx="1"/>
          </p:nvPr>
        </p:nvSpPr>
        <p:spPr>
          <a:xfrm>
            <a:off x="457200" y="1524000"/>
            <a:ext cx="8229600" cy="5334000"/>
          </a:xfrm>
        </p:spPr>
        <p:txBody>
          <a:bodyPr>
            <a:noAutofit/>
          </a:bodyPr>
          <a:lstStyle/>
          <a:p>
            <a:pPr algn="ctr">
              <a:buNone/>
            </a:pPr>
            <a:r>
              <a:rPr lang="en-US" sz="2800" b="1" dirty="0" smtClean="0"/>
              <a:t>An Introduction To The Master Key System</a:t>
            </a:r>
          </a:p>
          <a:p>
            <a:pPr algn="just">
              <a:buNone/>
            </a:pPr>
            <a:endParaRPr lang="en-US" sz="2400" dirty="0" smtClean="0"/>
          </a:p>
          <a:p>
            <a:pPr algn="just"/>
            <a:r>
              <a:rPr lang="en-US" sz="2400" dirty="0" smtClean="0"/>
              <a:t>The only way to secure possession of power is to become conscious of power, which comes from “</a:t>
            </a:r>
            <a:r>
              <a:rPr lang="en-US" sz="2400" b="1" i="1" dirty="0" smtClean="0"/>
              <a:t>within</a:t>
            </a:r>
            <a:r>
              <a:rPr lang="en-US" sz="2400" dirty="0" smtClean="0"/>
              <a:t>.”</a:t>
            </a:r>
          </a:p>
          <a:p>
            <a:pPr algn="just"/>
            <a:r>
              <a:rPr lang="en-US" sz="2400" dirty="0" smtClean="0"/>
              <a:t>The world without is a reflection of the world within.  What comes to you in the world without is what you already possess in the world within.</a:t>
            </a:r>
          </a:p>
          <a:p>
            <a:pPr algn="just"/>
            <a:r>
              <a:rPr lang="en-US" sz="2400" dirty="0" smtClean="0"/>
              <a:t>The world within is the </a:t>
            </a:r>
            <a:r>
              <a:rPr lang="en-US" sz="2400" b="1" i="1" u="sng" dirty="0" smtClean="0"/>
              <a:t>Cause</a:t>
            </a:r>
            <a:r>
              <a:rPr lang="en-US" sz="2400" b="1" i="1" dirty="0" smtClean="0"/>
              <a:t>, </a:t>
            </a:r>
            <a:r>
              <a:rPr lang="en-US" sz="2400" dirty="0" smtClean="0"/>
              <a:t>the world without is the </a:t>
            </a:r>
            <a:r>
              <a:rPr lang="en-US" sz="2400" b="1" i="1" u="sng" dirty="0" smtClean="0"/>
              <a:t>Effect.</a:t>
            </a:r>
            <a:r>
              <a:rPr lang="en-US" sz="2400" b="1" i="1" dirty="0" smtClean="0"/>
              <a:t>  </a:t>
            </a:r>
            <a:r>
              <a:rPr lang="en-US" sz="2400" dirty="0" smtClean="0"/>
              <a:t>If the effects in your life are not to your liking, change the nature of your thoughts to focus on what you want instead of what you don’t want.</a:t>
            </a:r>
          </a:p>
          <a:p>
            <a:pPr algn="just"/>
            <a:r>
              <a:rPr lang="en-US" sz="2400" dirty="0" smtClean="0"/>
              <a:t>Everything you have in life is a result of your consciousness and  where you are in consciousness is where you are in life.</a:t>
            </a:r>
            <a:endParaRPr lang="en-US" sz="2400" dirty="0"/>
          </a:p>
        </p:txBody>
      </p:sp>
      <p:pic>
        <p:nvPicPr>
          <p:cNvPr id="7" name="Picture 6" descr="Truth Dynamics Logo.jpeg"/>
          <p:cNvPicPr>
            <a:picLocks noChangeAspect="1"/>
          </p:cNvPicPr>
          <p:nvPr/>
        </p:nvPicPr>
        <p:blipFill>
          <a:blip r:embed="rId2" cstate="print"/>
          <a:stretch>
            <a:fillRect/>
          </a:stretch>
        </p:blipFill>
        <p:spPr>
          <a:xfrm>
            <a:off x="8305800" y="6364940"/>
            <a:ext cx="643467" cy="340659"/>
          </a:xfrm>
          <a:prstGeom prst="rect">
            <a:avLst/>
          </a:prstGeom>
          <a:ln>
            <a:noFill/>
          </a:ln>
          <a:effectLst>
            <a:outerShdw blurRad="292100" dist="139700" dir="2700000" algn="tl" rotWithShape="0">
              <a:srgbClr val="333333">
                <a:alpha val="65000"/>
              </a:srgbClr>
            </a:outerShdw>
          </a:effectLst>
        </p:spPr>
      </p:pic>
      <p:pic>
        <p:nvPicPr>
          <p:cNvPr id="5122"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3716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One</a:t>
            </a:r>
            <a:br>
              <a:rPr lang="en-US" dirty="0" smtClean="0"/>
            </a:br>
            <a:r>
              <a:rPr lang="en-US" dirty="0" smtClean="0"/>
              <a:t>Main Points</a:t>
            </a:r>
            <a:endParaRPr lang="en-US" dirty="0"/>
          </a:p>
        </p:txBody>
      </p:sp>
      <p:sp>
        <p:nvSpPr>
          <p:cNvPr id="3" name="Content Placeholder 2"/>
          <p:cNvSpPr>
            <a:spLocks noGrp="1"/>
          </p:cNvSpPr>
          <p:nvPr>
            <p:ph idx="1"/>
          </p:nvPr>
        </p:nvSpPr>
        <p:spPr>
          <a:xfrm>
            <a:off x="457200" y="1524001"/>
            <a:ext cx="8229600" cy="5181600"/>
          </a:xfrm>
        </p:spPr>
        <p:txBody>
          <a:bodyPr>
            <a:normAutofit/>
          </a:bodyPr>
          <a:lstStyle/>
          <a:p>
            <a:pPr algn="just">
              <a:buNone/>
            </a:pPr>
            <a:endParaRPr lang="en-US" sz="2000" b="1" dirty="0" smtClean="0"/>
          </a:p>
          <a:p>
            <a:pPr algn="just"/>
            <a:r>
              <a:rPr lang="en-US" sz="2400" b="1" dirty="0" smtClean="0"/>
              <a:t>The world </a:t>
            </a:r>
            <a:r>
              <a:rPr lang="en-US" sz="2400" b="1" dirty="0" smtClean="0">
                <a:solidFill>
                  <a:srgbClr val="FFC000"/>
                </a:solidFill>
              </a:rPr>
              <a:t>“</a:t>
            </a:r>
            <a:r>
              <a:rPr lang="en-US" sz="2400" b="1" i="1" dirty="0" smtClean="0">
                <a:solidFill>
                  <a:srgbClr val="FFC000"/>
                </a:solidFill>
              </a:rPr>
              <a:t>without”</a:t>
            </a:r>
            <a:r>
              <a:rPr lang="en-US" sz="2400" b="1" dirty="0" smtClean="0"/>
              <a:t> is a reflection of the world </a:t>
            </a:r>
            <a:r>
              <a:rPr lang="en-US" sz="2400" b="1" i="1" dirty="0" smtClean="0">
                <a:solidFill>
                  <a:srgbClr val="FFC000"/>
                </a:solidFill>
              </a:rPr>
              <a:t>“within.”</a:t>
            </a:r>
          </a:p>
          <a:p>
            <a:pPr algn="just"/>
            <a:endParaRPr lang="en-US" sz="2400" b="1" i="1" dirty="0" smtClean="0">
              <a:solidFill>
                <a:srgbClr val="FFC000"/>
              </a:solidFill>
            </a:endParaRPr>
          </a:p>
          <a:p>
            <a:pPr algn="just"/>
            <a:r>
              <a:rPr lang="en-US" sz="2400" b="1" dirty="0" smtClean="0"/>
              <a:t>All possession is based on consciousness.</a:t>
            </a:r>
          </a:p>
          <a:p>
            <a:pPr algn="just"/>
            <a:endParaRPr lang="en-US" sz="2400" b="1" dirty="0" smtClean="0"/>
          </a:p>
          <a:p>
            <a:pPr algn="just"/>
            <a:r>
              <a:rPr lang="en-US" sz="2400" b="1" dirty="0" smtClean="0"/>
              <a:t>You are related to the objective world by the objective mind.  The brain is the organ of mind.</a:t>
            </a:r>
          </a:p>
          <a:p>
            <a:pPr algn="just"/>
            <a:endParaRPr lang="en-US" sz="2400" b="1" dirty="0" smtClean="0"/>
          </a:p>
          <a:p>
            <a:pPr algn="just"/>
            <a:r>
              <a:rPr lang="en-US" sz="2400" b="1" dirty="0" smtClean="0"/>
              <a:t>You are related to the Universal Mind by the Subconscious Mind.  The Solar Plexus is the organ of the Universal.</a:t>
            </a:r>
          </a:p>
          <a:p>
            <a:pPr algn="just"/>
            <a:endParaRPr lang="en-US" sz="2400" b="1" dirty="0" smtClean="0"/>
          </a:p>
          <a:p>
            <a:pPr algn="just"/>
            <a:r>
              <a:rPr lang="en-US" sz="2400" b="1" dirty="0" smtClean="0"/>
              <a:t>The Universal Mind is the principle of every atom that is in existence.</a:t>
            </a:r>
          </a:p>
          <a:p>
            <a:pPr>
              <a:buNone/>
            </a:pPr>
            <a:endParaRPr lang="en-US" sz="2400" dirty="0"/>
          </a:p>
        </p:txBody>
      </p:sp>
      <p:pic>
        <p:nvPicPr>
          <p:cNvPr id="5" name="Picture 4" descr="Truth Dynamics Logo.jpeg"/>
          <p:cNvPicPr>
            <a:picLocks noChangeAspect="1"/>
          </p:cNvPicPr>
          <p:nvPr/>
        </p:nvPicPr>
        <p:blipFill>
          <a:blip r:embed="rId2" cstate="print"/>
          <a:stretch>
            <a:fillRect/>
          </a:stretch>
        </p:blipFill>
        <p:spPr>
          <a:xfrm>
            <a:off x="8382000" y="6324601"/>
            <a:ext cx="609600" cy="349624"/>
          </a:xfrm>
          <a:prstGeom prst="rect">
            <a:avLst/>
          </a:prstGeom>
          <a:ln>
            <a:noFill/>
          </a:ln>
          <a:effectLst>
            <a:outerShdw blurRad="292100" dist="139700" dir="2700000" algn="tl" rotWithShape="0">
              <a:srgbClr val="333333">
                <a:alpha val="65000"/>
              </a:srgbClr>
            </a:outerShdw>
          </a:effectLst>
        </p:spPr>
      </p:pic>
      <p:pic>
        <p:nvPicPr>
          <p:cNvPr id="6146"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3716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One</a:t>
            </a:r>
            <a:br>
              <a:rPr lang="en-US" dirty="0" smtClean="0"/>
            </a:br>
            <a:r>
              <a:rPr lang="en-US" dirty="0" smtClean="0"/>
              <a:t>Main Points</a:t>
            </a:r>
            <a:endParaRPr lang="en-US" dirty="0"/>
          </a:p>
        </p:txBody>
      </p:sp>
      <p:sp>
        <p:nvSpPr>
          <p:cNvPr id="3" name="Content Placeholder 2"/>
          <p:cNvSpPr>
            <a:spLocks noGrp="1"/>
          </p:cNvSpPr>
          <p:nvPr>
            <p:ph idx="1"/>
          </p:nvPr>
        </p:nvSpPr>
        <p:spPr>
          <a:xfrm>
            <a:off x="457200" y="1524000"/>
            <a:ext cx="8229600" cy="5105399"/>
          </a:xfrm>
        </p:spPr>
        <p:txBody>
          <a:bodyPr>
            <a:normAutofit fontScale="92500" lnSpcReduction="20000"/>
          </a:bodyPr>
          <a:lstStyle/>
          <a:p>
            <a:pPr algn="ctr">
              <a:buNone/>
            </a:pPr>
            <a:endParaRPr lang="en-US" sz="1600" b="1" dirty="0" smtClean="0"/>
          </a:p>
          <a:p>
            <a:pPr algn="just"/>
            <a:r>
              <a:rPr lang="en-US" sz="2600" b="1" dirty="0" smtClean="0"/>
              <a:t>Your ability to think is your ability to act upon the Universe to bring it into manifestation.</a:t>
            </a:r>
          </a:p>
          <a:p>
            <a:pPr algn="just"/>
            <a:endParaRPr lang="en-US" sz="2600" b="1" dirty="0" smtClean="0"/>
          </a:p>
          <a:p>
            <a:pPr algn="just"/>
            <a:r>
              <a:rPr lang="en-US" sz="2600" b="1" dirty="0" smtClean="0"/>
              <a:t>The result of this action and interaction is </a:t>
            </a:r>
            <a:r>
              <a:rPr lang="en-US" sz="2600" b="1" i="1" u="sng" dirty="0" smtClean="0">
                <a:solidFill>
                  <a:srgbClr val="FFC000"/>
                </a:solidFill>
              </a:rPr>
              <a:t>Cause </a:t>
            </a:r>
            <a:r>
              <a:rPr lang="en-US" sz="2600" b="1" dirty="0" smtClean="0"/>
              <a:t>and </a:t>
            </a:r>
            <a:r>
              <a:rPr lang="en-US" sz="2600" b="1" i="1" u="sng" dirty="0" smtClean="0">
                <a:solidFill>
                  <a:srgbClr val="FFC000"/>
                </a:solidFill>
              </a:rPr>
              <a:t>Effect; </a:t>
            </a:r>
            <a:r>
              <a:rPr lang="en-US" sz="2600" b="1" dirty="0" smtClean="0"/>
              <a:t>every thought is a </a:t>
            </a:r>
            <a:r>
              <a:rPr lang="en-US" sz="2600" b="1" i="1" u="sng" dirty="0" smtClean="0">
                <a:solidFill>
                  <a:srgbClr val="FFC000"/>
                </a:solidFill>
              </a:rPr>
              <a:t>Cause</a:t>
            </a:r>
            <a:r>
              <a:rPr lang="en-US" sz="2600" b="1" dirty="0" smtClean="0"/>
              <a:t> and every condition </a:t>
            </a:r>
            <a:r>
              <a:rPr lang="en-US" sz="2600" b="1" smtClean="0"/>
              <a:t>is an </a:t>
            </a:r>
            <a:r>
              <a:rPr lang="en-US" sz="2600" b="1" i="1" u="sng" dirty="0" smtClean="0">
                <a:solidFill>
                  <a:srgbClr val="FFC000"/>
                </a:solidFill>
              </a:rPr>
              <a:t>Effect.</a:t>
            </a:r>
          </a:p>
          <a:p>
            <a:pPr algn="just"/>
            <a:endParaRPr lang="en-US" sz="2600" b="1" i="1" u="sng" dirty="0" smtClean="0">
              <a:solidFill>
                <a:srgbClr val="FFC000"/>
              </a:solidFill>
            </a:endParaRPr>
          </a:p>
          <a:p>
            <a:pPr algn="just"/>
            <a:r>
              <a:rPr lang="en-US" sz="2600" b="1" dirty="0" smtClean="0"/>
              <a:t>Harmonious and desirable conditions are obtained by right thinking.</a:t>
            </a:r>
          </a:p>
          <a:p>
            <a:pPr algn="just"/>
            <a:endParaRPr lang="en-US" sz="2600" b="1" dirty="0" smtClean="0"/>
          </a:p>
          <a:p>
            <a:pPr algn="just"/>
            <a:r>
              <a:rPr lang="en-US" sz="2600" b="1" dirty="0" smtClean="0"/>
              <a:t>Discord, inharmony, lack and limitation are the result of wrong thinking.</a:t>
            </a:r>
          </a:p>
          <a:p>
            <a:pPr algn="just"/>
            <a:endParaRPr lang="en-US" sz="2600" b="1" dirty="0" smtClean="0"/>
          </a:p>
          <a:p>
            <a:pPr algn="just"/>
            <a:r>
              <a:rPr lang="en-US" sz="2600" b="1" dirty="0" smtClean="0"/>
              <a:t>The source of all power is the world </a:t>
            </a:r>
            <a:r>
              <a:rPr lang="en-US" sz="2600" b="1" i="1" u="sng" dirty="0" smtClean="0">
                <a:solidFill>
                  <a:srgbClr val="FFC000"/>
                </a:solidFill>
              </a:rPr>
              <a:t>within</a:t>
            </a:r>
            <a:r>
              <a:rPr lang="en-US" sz="2600" b="1" dirty="0" smtClean="0">
                <a:solidFill>
                  <a:srgbClr val="FFC000"/>
                </a:solidFill>
              </a:rPr>
              <a:t>,</a:t>
            </a:r>
            <a:r>
              <a:rPr lang="en-US" sz="2600" b="1" dirty="0" smtClean="0"/>
              <a:t> the Universal fountain of supply, the infinite energy of which you are the outlet.</a:t>
            </a:r>
          </a:p>
          <a:p>
            <a:pPr algn="just">
              <a:buNone/>
            </a:pPr>
            <a:endParaRPr lang="en-US" sz="1600" b="1" dirty="0" smtClean="0"/>
          </a:p>
          <a:p>
            <a:pPr algn="ctr">
              <a:buNone/>
            </a:pPr>
            <a:endParaRPr lang="en-US" sz="1600" b="1" dirty="0" smtClean="0"/>
          </a:p>
          <a:p>
            <a:pPr algn="just">
              <a:buNone/>
            </a:pPr>
            <a:endParaRPr lang="en-US" sz="1600" b="1" dirty="0" smtClean="0"/>
          </a:p>
          <a:p>
            <a:pPr>
              <a:buNone/>
            </a:pPr>
            <a:endParaRPr lang="en-US" dirty="0"/>
          </a:p>
        </p:txBody>
      </p:sp>
      <p:pic>
        <p:nvPicPr>
          <p:cNvPr id="5" name="Picture 4" descr="Truth Dynamics Logo.jpeg"/>
          <p:cNvPicPr>
            <a:picLocks noChangeAspect="1"/>
          </p:cNvPicPr>
          <p:nvPr/>
        </p:nvPicPr>
        <p:blipFill>
          <a:blip r:embed="rId2" cstate="print"/>
          <a:stretch>
            <a:fillRect/>
          </a:stretch>
        </p:blipFill>
        <p:spPr>
          <a:xfrm>
            <a:off x="8382000" y="6324600"/>
            <a:ext cx="548640" cy="304800"/>
          </a:xfrm>
          <a:prstGeom prst="rect">
            <a:avLst/>
          </a:prstGeom>
          <a:ln>
            <a:noFill/>
          </a:ln>
          <a:effectLst>
            <a:outerShdw blurRad="292100" dist="139700" dir="2700000" algn="tl" rotWithShape="0">
              <a:srgbClr val="333333">
                <a:alpha val="65000"/>
              </a:srgbClr>
            </a:outerShdw>
          </a:effectLst>
        </p:spPr>
      </p:pic>
      <p:pic>
        <p:nvPicPr>
          <p:cNvPr id="7170"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3716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2728"/>
          </a:xfrm>
        </p:spPr>
        <p:txBody>
          <a:bodyPr>
            <a:noAutofit/>
          </a:bodyPr>
          <a:lstStyle/>
          <a:p>
            <a:pPr algn="ctr"/>
            <a:r>
              <a:rPr lang="en-US" sz="3200" dirty="0" smtClean="0"/>
              <a:t/>
            </a:r>
            <a:br>
              <a:rPr lang="en-US" sz="3200" dirty="0" smtClean="0"/>
            </a:br>
            <a:r>
              <a:rPr lang="en-US" sz="4400" dirty="0" smtClean="0"/>
              <a:t>Part One</a:t>
            </a:r>
            <a:br>
              <a:rPr lang="en-US" sz="4400" dirty="0" smtClean="0"/>
            </a:br>
            <a:r>
              <a:rPr lang="en-US" sz="4400" dirty="0" smtClean="0"/>
              <a:t>Study Questions</a:t>
            </a:r>
            <a:endParaRPr lang="en-US" sz="4400" dirty="0"/>
          </a:p>
        </p:txBody>
      </p:sp>
      <p:sp>
        <p:nvSpPr>
          <p:cNvPr id="3" name="Content Placeholder 2"/>
          <p:cNvSpPr>
            <a:spLocks noGrp="1"/>
          </p:cNvSpPr>
          <p:nvPr>
            <p:ph idx="1"/>
          </p:nvPr>
        </p:nvSpPr>
        <p:spPr>
          <a:xfrm>
            <a:off x="457200" y="1524001"/>
            <a:ext cx="8229600" cy="5181600"/>
          </a:xfrm>
        </p:spPr>
        <p:txBody>
          <a:bodyPr>
            <a:normAutofit fontScale="92500" lnSpcReduction="10000"/>
          </a:bodyPr>
          <a:lstStyle/>
          <a:p>
            <a:pPr marL="633222" indent="-514350" algn="just">
              <a:buAutoNum type="arabicPeriod"/>
            </a:pPr>
            <a:r>
              <a:rPr lang="en-US" sz="2400" b="1" dirty="0" smtClean="0"/>
              <a:t>What is the world without in its relation to the world within?  </a:t>
            </a:r>
            <a:r>
              <a:rPr lang="en-US" sz="2400" b="1" i="1" dirty="0" smtClean="0">
                <a:solidFill>
                  <a:srgbClr val="FFC000"/>
                </a:solidFill>
              </a:rPr>
              <a:t>The world without is a reflection of the world within.</a:t>
            </a:r>
          </a:p>
          <a:p>
            <a:pPr marL="633222" indent="-514350" algn="just">
              <a:buAutoNum type="arabicPeriod"/>
            </a:pPr>
            <a:endParaRPr lang="en-US" sz="2400" b="1" i="1" dirty="0" smtClean="0">
              <a:solidFill>
                <a:srgbClr val="FFC000"/>
              </a:solidFill>
            </a:endParaRPr>
          </a:p>
          <a:p>
            <a:pPr marL="633222" indent="-514350" algn="just">
              <a:buAutoNum type="arabicPeriod"/>
            </a:pPr>
            <a:r>
              <a:rPr lang="en-US" sz="2400" b="1" dirty="0" smtClean="0"/>
              <a:t>Upon what does all possession depend?  </a:t>
            </a:r>
            <a:r>
              <a:rPr lang="en-US" sz="2400" b="1" i="1" dirty="0" smtClean="0">
                <a:solidFill>
                  <a:srgbClr val="FFC000"/>
                </a:solidFill>
              </a:rPr>
              <a:t>All possession is based on consciousness.</a:t>
            </a:r>
          </a:p>
          <a:p>
            <a:pPr marL="633222" indent="-514350" algn="just">
              <a:buAutoNum type="arabicPeriod"/>
            </a:pPr>
            <a:endParaRPr lang="en-US" sz="2400" b="1" i="1" dirty="0" smtClean="0">
              <a:solidFill>
                <a:srgbClr val="FFC000"/>
              </a:solidFill>
            </a:endParaRPr>
          </a:p>
          <a:p>
            <a:pPr marL="633222" indent="-514350" algn="just">
              <a:buAutoNum type="arabicPeriod"/>
            </a:pPr>
            <a:r>
              <a:rPr lang="en-US" sz="2400" b="1" dirty="0" smtClean="0"/>
              <a:t>How is the individual related to the objective world?  </a:t>
            </a:r>
            <a:r>
              <a:rPr lang="en-US" sz="2400" b="1" i="1" dirty="0" smtClean="0">
                <a:solidFill>
                  <a:srgbClr val="FFC000"/>
                </a:solidFill>
              </a:rPr>
              <a:t>The individual is related to the objective world by the objective mind; the brain is the organ of this mind.</a:t>
            </a:r>
          </a:p>
          <a:p>
            <a:pPr marL="633222" indent="-514350" algn="just">
              <a:buAutoNum type="arabicPeriod"/>
            </a:pPr>
            <a:endParaRPr lang="en-US" sz="2400" b="1" i="1" dirty="0" smtClean="0">
              <a:solidFill>
                <a:srgbClr val="FFC000"/>
              </a:solidFill>
            </a:endParaRPr>
          </a:p>
          <a:p>
            <a:pPr marL="633222" indent="-514350" algn="just">
              <a:buAutoNum type="arabicPeriod"/>
            </a:pPr>
            <a:r>
              <a:rPr lang="en-US" sz="2400" b="1" dirty="0" smtClean="0"/>
              <a:t>How is he related to the Universal Mind?  </a:t>
            </a:r>
            <a:r>
              <a:rPr lang="en-US" sz="2400" b="1" i="1" dirty="0" smtClean="0">
                <a:solidFill>
                  <a:srgbClr val="FFC000"/>
                </a:solidFill>
              </a:rPr>
              <a:t>He is related to the Universal Mind by the subconscious mind; the Solar Plexus is the organ of this mind.</a:t>
            </a:r>
          </a:p>
          <a:p>
            <a:pPr marL="633222" indent="-514350" algn="just">
              <a:buAutoNum type="arabicPeriod"/>
            </a:pPr>
            <a:endParaRPr lang="en-US" sz="2400" b="1" i="1" dirty="0" smtClean="0">
              <a:solidFill>
                <a:srgbClr val="FFC000"/>
              </a:solidFill>
            </a:endParaRPr>
          </a:p>
          <a:p>
            <a:pPr marL="633222" indent="-514350" algn="just">
              <a:buAutoNum type="arabicPeriod"/>
            </a:pPr>
            <a:r>
              <a:rPr lang="en-US" sz="2400" b="1" dirty="0" smtClean="0"/>
              <a:t>What is the Universal Mind?  </a:t>
            </a:r>
            <a:r>
              <a:rPr lang="en-US" sz="2400" b="1" i="1" dirty="0" smtClean="0">
                <a:solidFill>
                  <a:srgbClr val="FFC000"/>
                </a:solidFill>
              </a:rPr>
              <a:t>The Universal Mind is the life principle of every atom which is in existence</a:t>
            </a:r>
            <a:r>
              <a:rPr lang="en-US" sz="2400" i="1" dirty="0" smtClean="0">
                <a:solidFill>
                  <a:srgbClr val="FFC000"/>
                </a:solidFill>
              </a:rPr>
              <a:t>.</a:t>
            </a:r>
          </a:p>
          <a:p>
            <a:pPr marL="633222" indent="-514350">
              <a:buAutoNum type="arabicPeriod"/>
            </a:pPr>
            <a:endParaRPr lang="en-US" dirty="0"/>
          </a:p>
        </p:txBody>
      </p:sp>
      <p:pic>
        <p:nvPicPr>
          <p:cNvPr id="6" name="Picture 5" descr="Truth Dynamics Logo.jpeg"/>
          <p:cNvPicPr>
            <a:picLocks noChangeAspect="1"/>
          </p:cNvPicPr>
          <p:nvPr/>
        </p:nvPicPr>
        <p:blipFill>
          <a:blip r:embed="rId2" cstate="print"/>
          <a:stretch>
            <a:fillRect/>
          </a:stretch>
        </p:blipFill>
        <p:spPr>
          <a:xfrm>
            <a:off x="8305800" y="6299200"/>
            <a:ext cx="609600" cy="406400"/>
          </a:xfrm>
          <a:prstGeom prst="rect">
            <a:avLst/>
          </a:prstGeom>
          <a:ln>
            <a:noFill/>
          </a:ln>
          <a:effectLst>
            <a:outerShdw blurRad="292100" dist="139700" dir="2700000" algn="tl" rotWithShape="0">
              <a:srgbClr val="333333">
                <a:alpha val="65000"/>
              </a:srgbClr>
            </a:outerShdw>
          </a:effectLst>
        </p:spPr>
      </p:pic>
      <p:pic>
        <p:nvPicPr>
          <p:cNvPr id="8194"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371600"/>
          </a:xfrm>
          <a:prstGeom prst="rect">
            <a:avLst/>
          </a:prstGeom>
          <a:ln>
            <a:noFill/>
          </a:ln>
          <a:effectLst>
            <a:outerShdw blurRad="292100" dist="139700" dir="2700000" algn="tl" rotWithShape="0">
              <a:srgbClr val="333333">
                <a:alpha val="65000"/>
              </a:srgbClr>
            </a:outerShdw>
          </a:effectLst>
        </p:spPr>
      </p:pic>
      <p:pic>
        <p:nvPicPr>
          <p:cNvPr id="7" name="Picture 6"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206</TotalTime>
  <Words>848</Words>
  <Application>Microsoft Office PowerPoint</Application>
  <PresentationFormat>On-screen Show (4:3)</PresentationFormat>
  <Paragraphs>88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Module</vt:lpstr>
      <vt:lpstr>The Master Key System By Charles F. Haanel</vt:lpstr>
      <vt:lpstr>Master Key System History</vt:lpstr>
      <vt:lpstr>Master Key System Part One</vt:lpstr>
      <vt:lpstr>Master Key System  Part One</vt:lpstr>
      <vt:lpstr>Master Key System Part One</vt:lpstr>
      <vt:lpstr>Master Key System Part One</vt:lpstr>
      <vt:lpstr>Part One Main Points</vt:lpstr>
      <vt:lpstr>Part One Main Points</vt:lpstr>
      <vt:lpstr> Part One Study Questions</vt:lpstr>
      <vt:lpstr>Part One Study 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Master Key System</dc:title>
  <dc:creator>Peter C. Rogers</dc:creator>
  <cp:lastModifiedBy>Peter C. Rogers</cp:lastModifiedBy>
  <cp:revision>75</cp:revision>
  <dcterms:created xsi:type="dcterms:W3CDTF">2010-02-03T06:13:30Z</dcterms:created>
  <dcterms:modified xsi:type="dcterms:W3CDTF">2012-12-21T04:49:55Z</dcterms:modified>
</cp:coreProperties>
</file>